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48" r:id="rId2"/>
  </p:sldMasterIdLst>
  <p:notesMasterIdLst>
    <p:notesMasterId r:id="rId44"/>
  </p:notesMasterIdLst>
  <p:sldIdLst>
    <p:sldId id="256" r:id="rId3"/>
    <p:sldId id="257" r:id="rId4"/>
    <p:sldId id="258" r:id="rId5"/>
    <p:sldId id="259" r:id="rId6"/>
    <p:sldId id="260" r:id="rId7"/>
    <p:sldId id="261" r:id="rId8"/>
    <p:sldId id="262" r:id="rId9"/>
    <p:sldId id="263" r:id="rId10"/>
    <p:sldId id="267" r:id="rId11"/>
    <p:sldId id="264" r:id="rId12"/>
    <p:sldId id="266" r:id="rId13"/>
    <p:sldId id="269" r:id="rId14"/>
    <p:sldId id="270" r:id="rId15"/>
    <p:sldId id="271" r:id="rId16"/>
    <p:sldId id="275" r:id="rId17"/>
    <p:sldId id="276" r:id="rId18"/>
    <p:sldId id="272" r:id="rId19"/>
    <p:sldId id="273" r:id="rId20"/>
    <p:sldId id="274" r:id="rId21"/>
    <p:sldId id="277" r:id="rId22"/>
    <p:sldId id="278" r:id="rId23"/>
    <p:sldId id="279" r:id="rId24"/>
    <p:sldId id="280" r:id="rId25"/>
    <p:sldId id="281" r:id="rId26"/>
    <p:sldId id="282" r:id="rId27"/>
    <p:sldId id="286" r:id="rId28"/>
    <p:sldId id="285" r:id="rId29"/>
    <p:sldId id="287" r:id="rId30"/>
    <p:sldId id="288" r:id="rId31"/>
    <p:sldId id="290" r:id="rId32"/>
    <p:sldId id="291" r:id="rId33"/>
    <p:sldId id="294" r:id="rId34"/>
    <p:sldId id="293" r:id="rId35"/>
    <p:sldId id="295" r:id="rId36"/>
    <p:sldId id="296" r:id="rId37"/>
    <p:sldId id="297" r:id="rId38"/>
    <p:sldId id="299" r:id="rId39"/>
    <p:sldId id="303" r:id="rId40"/>
    <p:sldId id="300" r:id="rId41"/>
    <p:sldId id="301" r:id="rId42"/>
    <p:sldId id="302"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8" autoAdjust="0"/>
    <p:restoredTop sz="94660"/>
  </p:normalViewPr>
  <p:slideViewPr>
    <p:cSldViewPr snapToGrid="0">
      <p:cViewPr varScale="1">
        <p:scale>
          <a:sx n="92" d="100"/>
          <a:sy n="92" d="100"/>
        </p:scale>
        <p:origin x="10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scatterChart>
        <c:scatterStyle val="lineMarker"/>
        <c:varyColors val="0"/>
        <c:ser>
          <c:idx val="0"/>
          <c:order val="0"/>
          <c:tx>
            <c:strRef>
              <c:f>Sheet1!$G$3</c:f>
              <c:strCache>
                <c:ptCount val="1"/>
                <c:pt idx="0">
                  <c:v>Carry Forward as Percentage of Total Budget</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Sheet1!$B$4:$B$15</c:f>
              <c:numCache>
                <c:formatCode>General</c:formatCode>
                <c:ptCount val="12"/>
                <c:pt idx="0">
                  <c:v>2013</c:v>
                </c:pt>
                <c:pt idx="1">
                  <c:v>2014</c:v>
                </c:pt>
                <c:pt idx="2">
                  <c:v>2015</c:v>
                </c:pt>
                <c:pt idx="3">
                  <c:v>2016</c:v>
                </c:pt>
                <c:pt idx="4">
                  <c:v>2017</c:v>
                </c:pt>
                <c:pt idx="5">
                  <c:v>2018</c:v>
                </c:pt>
                <c:pt idx="6">
                  <c:v>2019</c:v>
                </c:pt>
                <c:pt idx="7">
                  <c:v>2020</c:v>
                </c:pt>
                <c:pt idx="8">
                  <c:v>2021</c:v>
                </c:pt>
                <c:pt idx="9">
                  <c:v>2022</c:v>
                </c:pt>
                <c:pt idx="10">
                  <c:v>2023</c:v>
                </c:pt>
                <c:pt idx="11">
                  <c:v>2024</c:v>
                </c:pt>
              </c:numCache>
            </c:numRef>
          </c:xVal>
          <c:yVal>
            <c:numRef>
              <c:f>Sheet1!$G$4:$G$15</c:f>
              <c:numCache>
                <c:formatCode>0%</c:formatCode>
                <c:ptCount val="12"/>
                <c:pt idx="0">
                  <c:v>0.45070325239239162</c:v>
                </c:pt>
                <c:pt idx="1">
                  <c:v>2.8205828983027707E-2</c:v>
                </c:pt>
                <c:pt idx="2">
                  <c:v>0.49435895460444806</c:v>
                </c:pt>
                <c:pt idx="3">
                  <c:v>0.45605918557035008</c:v>
                </c:pt>
                <c:pt idx="4">
                  <c:v>0.22526103656770796</c:v>
                </c:pt>
                <c:pt idx="5">
                  <c:v>0.50916456837006285</c:v>
                </c:pt>
                <c:pt idx="6">
                  <c:v>0.50920458832713333</c:v>
                </c:pt>
                <c:pt idx="7">
                  <c:v>0.67252099492441009</c:v>
                </c:pt>
                <c:pt idx="8">
                  <c:v>0.47470223767906627</c:v>
                </c:pt>
                <c:pt idx="9">
                  <c:v>0.82897809641008258</c:v>
                </c:pt>
                <c:pt idx="10">
                  <c:v>0.6975360926158497</c:v>
                </c:pt>
                <c:pt idx="11">
                  <c:v>0.55975408479826005</c:v>
                </c:pt>
              </c:numCache>
            </c:numRef>
          </c:yVal>
          <c:smooth val="0"/>
          <c:extLst>
            <c:ext xmlns:c16="http://schemas.microsoft.com/office/drawing/2014/chart" uri="{C3380CC4-5D6E-409C-BE32-E72D297353CC}">
              <c16:uniqueId val="{00000000-596E-45E3-9C70-8432051E0BD2}"/>
            </c:ext>
          </c:extLst>
        </c:ser>
        <c:dLbls>
          <c:showLegendKey val="0"/>
          <c:showVal val="0"/>
          <c:showCatName val="0"/>
          <c:showSerName val="0"/>
          <c:showPercent val="0"/>
          <c:showBubbleSize val="0"/>
        </c:dLbls>
        <c:axId val="1590499391"/>
        <c:axId val="1544503119"/>
      </c:scatterChart>
      <c:valAx>
        <c:axId val="1590499391"/>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44503119"/>
        <c:crosses val="autoZero"/>
        <c:crossBetween val="midCat"/>
      </c:valAx>
      <c:valAx>
        <c:axId val="15445031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0499391"/>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pg"/><Relationship Id="rId1" Type="http://schemas.openxmlformats.org/officeDocument/2006/relationships/image" Target="../media/image9.jpg"/><Relationship Id="rId4" Type="http://schemas.openxmlformats.org/officeDocument/2006/relationships/image" Target="../media/image12.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1.jfif"/><Relationship Id="rId2" Type="http://schemas.openxmlformats.org/officeDocument/2006/relationships/image" Target="../media/image10.jpg"/><Relationship Id="rId1" Type="http://schemas.openxmlformats.org/officeDocument/2006/relationships/image" Target="../media/image9.jpg"/><Relationship Id="rId4" Type="http://schemas.openxmlformats.org/officeDocument/2006/relationships/image" Target="../media/image12.jp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B2103E-79E7-4655-A6C9-D4E1338234CB}" type="doc">
      <dgm:prSet loTypeId="urn:microsoft.com/office/officeart/2005/8/layout/hList7" loCatId="list" qsTypeId="urn:microsoft.com/office/officeart/2005/8/quickstyle/simple1" qsCatId="simple" csTypeId="urn:microsoft.com/office/officeart/2005/8/colors/colorful5" csCatId="colorful" phldr="1"/>
      <dgm:spPr/>
    </dgm:pt>
    <dgm:pt modelId="{6659C63F-0DB8-4A5D-B75E-EE476796BEC8}">
      <dgm:prSet phldrT="[Text]"/>
      <dgm:spPr>
        <a:solidFill>
          <a:srgbClr val="1C5F6D"/>
        </a:solidFill>
      </dgm:spPr>
      <dgm:t>
        <a:bodyPr/>
        <a:lstStyle/>
        <a:p>
          <a:r>
            <a:rPr lang="en-US" b="1" dirty="0"/>
            <a:t>ENGINEERING</a:t>
          </a:r>
          <a:br>
            <a:rPr lang="en-US" b="1" dirty="0"/>
          </a:br>
          <a:r>
            <a:rPr lang="en-US" b="1" dirty="0"/>
            <a:t>PROJECTS</a:t>
          </a:r>
          <a:endParaRPr lang="en-CA" b="1" dirty="0"/>
        </a:p>
      </dgm:t>
    </dgm:pt>
    <dgm:pt modelId="{9B8A2EDB-F17E-4C72-96DE-10DE7499D9DE}" type="parTrans" cxnId="{EA43BB47-4BCA-43B5-ADE5-18508BC9E0F7}">
      <dgm:prSet/>
      <dgm:spPr/>
      <dgm:t>
        <a:bodyPr/>
        <a:lstStyle/>
        <a:p>
          <a:endParaRPr lang="en-CA"/>
        </a:p>
      </dgm:t>
    </dgm:pt>
    <dgm:pt modelId="{1F539B06-48A0-466F-96E2-425A0708BFD9}" type="sibTrans" cxnId="{EA43BB47-4BCA-43B5-ADE5-18508BC9E0F7}">
      <dgm:prSet/>
      <dgm:spPr/>
      <dgm:t>
        <a:bodyPr/>
        <a:lstStyle/>
        <a:p>
          <a:endParaRPr lang="en-CA"/>
        </a:p>
      </dgm:t>
    </dgm:pt>
    <dgm:pt modelId="{AC5E3E3D-1D66-47D7-AF3A-38F9CAE91040}">
      <dgm:prSet phldrT="[Text]"/>
      <dgm:spPr>
        <a:solidFill>
          <a:srgbClr val="268396"/>
        </a:solidFill>
      </dgm:spPr>
      <dgm:t>
        <a:bodyPr/>
        <a:lstStyle/>
        <a:p>
          <a:r>
            <a:rPr lang="en-US" b="1" dirty="0"/>
            <a:t>PUBLIC WORKS</a:t>
          </a:r>
          <a:endParaRPr lang="en-CA" b="1" dirty="0"/>
        </a:p>
      </dgm:t>
    </dgm:pt>
    <dgm:pt modelId="{E1D36EA7-44A2-47E0-86EA-8D7AF6113A83}" type="parTrans" cxnId="{39B7B1EA-6E0F-4EBD-885C-BDA34E9F00C1}">
      <dgm:prSet/>
      <dgm:spPr/>
      <dgm:t>
        <a:bodyPr/>
        <a:lstStyle/>
        <a:p>
          <a:endParaRPr lang="en-CA"/>
        </a:p>
      </dgm:t>
    </dgm:pt>
    <dgm:pt modelId="{90199D8C-8903-4ED3-86FE-0A4E2073B419}" type="sibTrans" cxnId="{39B7B1EA-6E0F-4EBD-885C-BDA34E9F00C1}">
      <dgm:prSet/>
      <dgm:spPr/>
      <dgm:t>
        <a:bodyPr/>
        <a:lstStyle/>
        <a:p>
          <a:endParaRPr lang="en-CA"/>
        </a:p>
      </dgm:t>
    </dgm:pt>
    <dgm:pt modelId="{C398FEB6-EA59-45A6-A354-B74DE63B3E4D}">
      <dgm:prSet phldrT="[Text]"/>
      <dgm:spPr>
        <a:solidFill>
          <a:srgbClr val="609AA9"/>
        </a:solidFill>
      </dgm:spPr>
      <dgm:t>
        <a:bodyPr/>
        <a:lstStyle/>
        <a:p>
          <a:r>
            <a:rPr lang="en-US" b="1" dirty="0"/>
            <a:t>WASTEWATER</a:t>
          </a:r>
          <a:endParaRPr lang="en-CA" b="1" dirty="0"/>
        </a:p>
      </dgm:t>
    </dgm:pt>
    <dgm:pt modelId="{ADB0968F-6ECB-4C54-90CE-600642D72289}" type="parTrans" cxnId="{3A459C99-CFC1-4D4B-BAB2-EC653CE7197B}">
      <dgm:prSet/>
      <dgm:spPr/>
      <dgm:t>
        <a:bodyPr/>
        <a:lstStyle/>
        <a:p>
          <a:endParaRPr lang="en-CA"/>
        </a:p>
      </dgm:t>
    </dgm:pt>
    <dgm:pt modelId="{1703B541-ED29-4CCE-9990-719A5833B17B}" type="sibTrans" cxnId="{3A459C99-CFC1-4D4B-BAB2-EC653CE7197B}">
      <dgm:prSet/>
      <dgm:spPr/>
      <dgm:t>
        <a:bodyPr/>
        <a:lstStyle/>
        <a:p>
          <a:endParaRPr lang="en-CA"/>
        </a:p>
      </dgm:t>
    </dgm:pt>
    <dgm:pt modelId="{105F7E66-027B-4EA9-93B1-B65D540DAB96}">
      <dgm:prSet phldrT="[Text]"/>
      <dgm:spPr>
        <a:solidFill>
          <a:srgbClr val="FCD856"/>
        </a:solidFill>
      </dgm:spPr>
      <dgm:t>
        <a:bodyPr/>
        <a:lstStyle/>
        <a:p>
          <a:r>
            <a:rPr lang="en-US" b="1" dirty="0"/>
            <a:t>SUSTAINABLE INFRASTRUCTURE</a:t>
          </a:r>
          <a:endParaRPr lang="en-CA" b="1" dirty="0"/>
        </a:p>
      </dgm:t>
    </dgm:pt>
    <dgm:pt modelId="{C30C31E9-5062-4CED-BBBB-B4DCD56233D7}" type="parTrans" cxnId="{EB07F08B-3532-41F4-8611-898BD2F1F2CC}">
      <dgm:prSet/>
      <dgm:spPr/>
      <dgm:t>
        <a:bodyPr/>
        <a:lstStyle/>
        <a:p>
          <a:endParaRPr lang="en-CA"/>
        </a:p>
      </dgm:t>
    </dgm:pt>
    <dgm:pt modelId="{60E2E9D2-C352-4422-98C9-6FB77AE2F9CE}" type="sibTrans" cxnId="{EB07F08B-3532-41F4-8611-898BD2F1F2CC}">
      <dgm:prSet/>
      <dgm:spPr/>
      <dgm:t>
        <a:bodyPr/>
        <a:lstStyle/>
        <a:p>
          <a:endParaRPr lang="en-CA"/>
        </a:p>
      </dgm:t>
    </dgm:pt>
    <dgm:pt modelId="{40392257-D4B5-4E3B-9250-7183583A7477}" type="pres">
      <dgm:prSet presAssocID="{26B2103E-79E7-4655-A6C9-D4E1338234CB}" presName="Name0" presStyleCnt="0">
        <dgm:presLayoutVars>
          <dgm:dir/>
          <dgm:resizeHandles val="exact"/>
        </dgm:presLayoutVars>
      </dgm:prSet>
      <dgm:spPr/>
    </dgm:pt>
    <dgm:pt modelId="{EDD401D3-E5BA-4FCB-86C0-DB4B3FF86DC1}" type="pres">
      <dgm:prSet presAssocID="{26B2103E-79E7-4655-A6C9-D4E1338234CB}" presName="fgShape" presStyleLbl="fgShp" presStyleIdx="0" presStyleCnt="1"/>
      <dgm:spPr/>
    </dgm:pt>
    <dgm:pt modelId="{B8D7F48F-66CD-4C9D-B112-DE43E0CE2B8E}" type="pres">
      <dgm:prSet presAssocID="{26B2103E-79E7-4655-A6C9-D4E1338234CB}" presName="linComp" presStyleCnt="0"/>
      <dgm:spPr/>
    </dgm:pt>
    <dgm:pt modelId="{B854BA84-FB18-44FB-A63C-0E12D013ED6E}" type="pres">
      <dgm:prSet presAssocID="{6659C63F-0DB8-4A5D-B75E-EE476796BEC8}" presName="compNode" presStyleCnt="0"/>
      <dgm:spPr/>
    </dgm:pt>
    <dgm:pt modelId="{BF4D8B0D-7A1E-48EC-B60E-A15353B6C4D1}" type="pres">
      <dgm:prSet presAssocID="{6659C63F-0DB8-4A5D-B75E-EE476796BEC8}" presName="bkgdShape" presStyleLbl="node1" presStyleIdx="0" presStyleCnt="4"/>
      <dgm:spPr/>
    </dgm:pt>
    <dgm:pt modelId="{E76F6640-663A-4311-9F44-859AA544B090}" type="pres">
      <dgm:prSet presAssocID="{6659C63F-0DB8-4A5D-B75E-EE476796BEC8}" presName="nodeTx" presStyleLbl="node1" presStyleIdx="0" presStyleCnt="4">
        <dgm:presLayoutVars>
          <dgm:bulletEnabled val="1"/>
        </dgm:presLayoutVars>
      </dgm:prSet>
      <dgm:spPr/>
    </dgm:pt>
    <dgm:pt modelId="{535E9AEB-D901-498C-9347-C1813E4FCB84}" type="pres">
      <dgm:prSet presAssocID="{6659C63F-0DB8-4A5D-B75E-EE476796BEC8}" presName="invisiNode" presStyleLbl="node1" presStyleIdx="0" presStyleCnt="4"/>
      <dgm:spPr/>
    </dgm:pt>
    <dgm:pt modelId="{8A3CDBA6-E2F4-4EA6-A87C-1D021A5C6F78}" type="pres">
      <dgm:prSet presAssocID="{6659C63F-0DB8-4A5D-B75E-EE476796BEC8}" presName="imagNode" presStyleLbl="fgImgPlace1" presStyleIdx="0" presStyleCnt="4"/>
      <dgm:spPr>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dgm:spPr>
    </dgm:pt>
    <dgm:pt modelId="{FC126DC2-FEAD-459C-90C6-4C7066C1B541}" type="pres">
      <dgm:prSet presAssocID="{1F539B06-48A0-466F-96E2-425A0708BFD9}" presName="sibTrans" presStyleLbl="sibTrans2D1" presStyleIdx="0" presStyleCnt="0"/>
      <dgm:spPr/>
    </dgm:pt>
    <dgm:pt modelId="{F8BFEDFB-A9C6-4BB6-8102-64AF6FAD9732}" type="pres">
      <dgm:prSet presAssocID="{AC5E3E3D-1D66-47D7-AF3A-38F9CAE91040}" presName="compNode" presStyleCnt="0"/>
      <dgm:spPr/>
    </dgm:pt>
    <dgm:pt modelId="{468CC30D-E9B6-45A8-A215-5E2B3EF9364E}" type="pres">
      <dgm:prSet presAssocID="{AC5E3E3D-1D66-47D7-AF3A-38F9CAE91040}" presName="bkgdShape" presStyleLbl="node1" presStyleIdx="1" presStyleCnt="4"/>
      <dgm:spPr/>
    </dgm:pt>
    <dgm:pt modelId="{57E92569-C91E-4AE2-A723-B856A6E81132}" type="pres">
      <dgm:prSet presAssocID="{AC5E3E3D-1D66-47D7-AF3A-38F9CAE91040}" presName="nodeTx" presStyleLbl="node1" presStyleIdx="1" presStyleCnt="4">
        <dgm:presLayoutVars>
          <dgm:bulletEnabled val="1"/>
        </dgm:presLayoutVars>
      </dgm:prSet>
      <dgm:spPr/>
    </dgm:pt>
    <dgm:pt modelId="{BF15E93C-B2EE-43A4-B8EC-7D73996F7C56}" type="pres">
      <dgm:prSet presAssocID="{AC5E3E3D-1D66-47D7-AF3A-38F9CAE91040}" presName="invisiNode" presStyleLbl="node1" presStyleIdx="1" presStyleCnt="4"/>
      <dgm:spPr/>
    </dgm:pt>
    <dgm:pt modelId="{590B8D59-2841-46AD-BF5E-72EBEDD0C27D}" type="pres">
      <dgm:prSet presAssocID="{AC5E3E3D-1D66-47D7-AF3A-38F9CAE91040}" presName="imagNode" presStyleLbl="fgImgPlace1" presStyleIdx="1" presStyleCnt="4" custAng="5400000" custScaleX="105325" custScaleY="95290"/>
      <dgm:spPr>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dgm:spPr>
    </dgm:pt>
    <dgm:pt modelId="{A422B3FC-5774-4EB8-A47B-B38F9087B684}" type="pres">
      <dgm:prSet presAssocID="{90199D8C-8903-4ED3-86FE-0A4E2073B419}" presName="sibTrans" presStyleLbl="sibTrans2D1" presStyleIdx="0" presStyleCnt="0"/>
      <dgm:spPr/>
    </dgm:pt>
    <dgm:pt modelId="{C7FBFD5C-B5A9-4FF0-839A-FA5B78E22743}" type="pres">
      <dgm:prSet presAssocID="{C398FEB6-EA59-45A6-A354-B74DE63B3E4D}" presName="compNode" presStyleCnt="0"/>
      <dgm:spPr/>
    </dgm:pt>
    <dgm:pt modelId="{5DE34F55-FC10-4A51-938C-1AB9A047A3CC}" type="pres">
      <dgm:prSet presAssocID="{C398FEB6-EA59-45A6-A354-B74DE63B3E4D}" presName="bkgdShape" presStyleLbl="node1" presStyleIdx="2" presStyleCnt="4"/>
      <dgm:spPr/>
    </dgm:pt>
    <dgm:pt modelId="{E29B2D08-54C7-474F-AD18-20C56528E31E}" type="pres">
      <dgm:prSet presAssocID="{C398FEB6-EA59-45A6-A354-B74DE63B3E4D}" presName="nodeTx" presStyleLbl="node1" presStyleIdx="2" presStyleCnt="4">
        <dgm:presLayoutVars>
          <dgm:bulletEnabled val="1"/>
        </dgm:presLayoutVars>
      </dgm:prSet>
      <dgm:spPr/>
    </dgm:pt>
    <dgm:pt modelId="{DDD8BAEA-E883-46D5-81A8-FED8E567CBA9}" type="pres">
      <dgm:prSet presAssocID="{C398FEB6-EA59-45A6-A354-B74DE63B3E4D}" presName="invisiNode" presStyleLbl="node1" presStyleIdx="2" presStyleCnt="4"/>
      <dgm:spPr/>
    </dgm:pt>
    <dgm:pt modelId="{D0F47D15-0D6E-4419-A060-D784184A1AB4}" type="pres">
      <dgm:prSet presAssocID="{C398FEB6-EA59-45A6-A354-B74DE63B3E4D}" presName="imagNode" presStyleLbl="fgImgPlace1" presStyleIdx="2" presStyleCnt="4"/>
      <dgm:spPr>
        <a:blipFill>
          <a:blip xmlns:r="http://schemas.openxmlformats.org/officeDocument/2006/relationships" r:embed="rId3"/>
          <a:srcRect/>
          <a:stretch>
            <a:fillRect l="-17000" r="-17000"/>
          </a:stretch>
        </a:blipFill>
      </dgm:spPr>
    </dgm:pt>
    <dgm:pt modelId="{B9DCD36A-8DFB-4EE4-B0AA-6CA53432EBD5}" type="pres">
      <dgm:prSet presAssocID="{1703B541-ED29-4CCE-9990-719A5833B17B}" presName="sibTrans" presStyleLbl="sibTrans2D1" presStyleIdx="0" presStyleCnt="0"/>
      <dgm:spPr/>
    </dgm:pt>
    <dgm:pt modelId="{E7D3DED2-5141-4B21-87E0-84595B2BA24D}" type="pres">
      <dgm:prSet presAssocID="{105F7E66-027B-4EA9-93B1-B65D540DAB96}" presName="compNode" presStyleCnt="0"/>
      <dgm:spPr/>
    </dgm:pt>
    <dgm:pt modelId="{2669098D-BFBF-4369-8130-2BFAC6840535}" type="pres">
      <dgm:prSet presAssocID="{105F7E66-027B-4EA9-93B1-B65D540DAB96}" presName="bkgdShape" presStyleLbl="node1" presStyleIdx="3" presStyleCnt="4"/>
      <dgm:spPr/>
    </dgm:pt>
    <dgm:pt modelId="{23D8912E-6504-4BF4-9464-70452934FDC8}" type="pres">
      <dgm:prSet presAssocID="{105F7E66-027B-4EA9-93B1-B65D540DAB96}" presName="nodeTx" presStyleLbl="node1" presStyleIdx="3" presStyleCnt="4">
        <dgm:presLayoutVars>
          <dgm:bulletEnabled val="1"/>
        </dgm:presLayoutVars>
      </dgm:prSet>
      <dgm:spPr/>
    </dgm:pt>
    <dgm:pt modelId="{2ECD0748-B0F9-4D66-A997-D55810643869}" type="pres">
      <dgm:prSet presAssocID="{105F7E66-027B-4EA9-93B1-B65D540DAB96}" presName="invisiNode" presStyleLbl="node1" presStyleIdx="3" presStyleCnt="4"/>
      <dgm:spPr/>
    </dgm:pt>
    <dgm:pt modelId="{01B43111-2B73-4C7D-BF7C-F8D7EA493176}" type="pres">
      <dgm:prSet presAssocID="{105F7E66-027B-4EA9-93B1-B65D540DAB96}" presName="imagNode" presStyleLbl="fgImgPlace1" presStyleIdx="3" presStyleCnt="4"/>
      <dgm:spPr>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dgm:spPr>
    </dgm:pt>
  </dgm:ptLst>
  <dgm:cxnLst>
    <dgm:cxn modelId="{067E242F-2799-4B1A-9A5F-FE3F6B76F40D}" type="presOf" srcId="{1F539B06-48A0-466F-96E2-425A0708BFD9}" destId="{FC126DC2-FEAD-459C-90C6-4C7066C1B541}" srcOrd="0" destOrd="0" presId="urn:microsoft.com/office/officeart/2005/8/layout/hList7"/>
    <dgm:cxn modelId="{4116153F-2478-4785-AD76-BA4AB49EB73D}" type="presOf" srcId="{AC5E3E3D-1D66-47D7-AF3A-38F9CAE91040}" destId="{468CC30D-E9B6-45A8-A215-5E2B3EF9364E}" srcOrd="0" destOrd="0" presId="urn:microsoft.com/office/officeart/2005/8/layout/hList7"/>
    <dgm:cxn modelId="{9270C542-1612-4298-9045-DE759BEF40A3}" type="presOf" srcId="{6659C63F-0DB8-4A5D-B75E-EE476796BEC8}" destId="{BF4D8B0D-7A1E-48EC-B60E-A15353B6C4D1}" srcOrd="0" destOrd="0" presId="urn:microsoft.com/office/officeart/2005/8/layout/hList7"/>
    <dgm:cxn modelId="{EA43BB47-4BCA-43B5-ADE5-18508BC9E0F7}" srcId="{26B2103E-79E7-4655-A6C9-D4E1338234CB}" destId="{6659C63F-0DB8-4A5D-B75E-EE476796BEC8}" srcOrd="0" destOrd="0" parTransId="{9B8A2EDB-F17E-4C72-96DE-10DE7499D9DE}" sibTransId="{1F539B06-48A0-466F-96E2-425A0708BFD9}"/>
    <dgm:cxn modelId="{1A3C6485-9C57-4156-8FC8-36FB45C065BB}" type="presOf" srcId="{C398FEB6-EA59-45A6-A354-B74DE63B3E4D}" destId="{5DE34F55-FC10-4A51-938C-1AB9A047A3CC}" srcOrd="0" destOrd="0" presId="urn:microsoft.com/office/officeart/2005/8/layout/hList7"/>
    <dgm:cxn modelId="{EB07F08B-3532-41F4-8611-898BD2F1F2CC}" srcId="{26B2103E-79E7-4655-A6C9-D4E1338234CB}" destId="{105F7E66-027B-4EA9-93B1-B65D540DAB96}" srcOrd="3" destOrd="0" parTransId="{C30C31E9-5062-4CED-BBBB-B4DCD56233D7}" sibTransId="{60E2E9D2-C352-4422-98C9-6FB77AE2F9CE}"/>
    <dgm:cxn modelId="{C4B3F095-83ED-4BB1-B4F2-D46BBD52850F}" type="presOf" srcId="{105F7E66-027B-4EA9-93B1-B65D540DAB96}" destId="{2669098D-BFBF-4369-8130-2BFAC6840535}" srcOrd="0" destOrd="0" presId="urn:microsoft.com/office/officeart/2005/8/layout/hList7"/>
    <dgm:cxn modelId="{604AF897-B7ED-4689-AA0B-2AE1FE14E378}" type="presOf" srcId="{105F7E66-027B-4EA9-93B1-B65D540DAB96}" destId="{23D8912E-6504-4BF4-9464-70452934FDC8}" srcOrd="1" destOrd="0" presId="urn:microsoft.com/office/officeart/2005/8/layout/hList7"/>
    <dgm:cxn modelId="{7D33A798-25F2-4E78-833B-1E9538148DE4}" type="presOf" srcId="{1703B541-ED29-4CCE-9990-719A5833B17B}" destId="{B9DCD36A-8DFB-4EE4-B0AA-6CA53432EBD5}" srcOrd="0" destOrd="0" presId="urn:microsoft.com/office/officeart/2005/8/layout/hList7"/>
    <dgm:cxn modelId="{3A459C99-CFC1-4D4B-BAB2-EC653CE7197B}" srcId="{26B2103E-79E7-4655-A6C9-D4E1338234CB}" destId="{C398FEB6-EA59-45A6-A354-B74DE63B3E4D}" srcOrd="2" destOrd="0" parTransId="{ADB0968F-6ECB-4C54-90CE-600642D72289}" sibTransId="{1703B541-ED29-4CCE-9990-719A5833B17B}"/>
    <dgm:cxn modelId="{340A56A6-D9FB-408C-A953-1C84E365EB95}" type="presOf" srcId="{26B2103E-79E7-4655-A6C9-D4E1338234CB}" destId="{40392257-D4B5-4E3B-9250-7183583A7477}" srcOrd="0" destOrd="0" presId="urn:microsoft.com/office/officeart/2005/8/layout/hList7"/>
    <dgm:cxn modelId="{6572CDAA-2A37-4396-A2D3-0173D4BF61A8}" type="presOf" srcId="{AC5E3E3D-1D66-47D7-AF3A-38F9CAE91040}" destId="{57E92569-C91E-4AE2-A723-B856A6E81132}" srcOrd="1" destOrd="0" presId="urn:microsoft.com/office/officeart/2005/8/layout/hList7"/>
    <dgm:cxn modelId="{0E4624BE-8D84-4580-BD4B-87DFEF59628A}" type="presOf" srcId="{6659C63F-0DB8-4A5D-B75E-EE476796BEC8}" destId="{E76F6640-663A-4311-9F44-859AA544B090}" srcOrd="1" destOrd="0" presId="urn:microsoft.com/office/officeart/2005/8/layout/hList7"/>
    <dgm:cxn modelId="{D97183D7-EFDB-4E9D-BB7E-CBCA06BC78CF}" type="presOf" srcId="{90199D8C-8903-4ED3-86FE-0A4E2073B419}" destId="{A422B3FC-5774-4EB8-A47B-B38F9087B684}" srcOrd="0" destOrd="0" presId="urn:microsoft.com/office/officeart/2005/8/layout/hList7"/>
    <dgm:cxn modelId="{F25894DE-CEA6-4EFF-A568-25CB35689366}" type="presOf" srcId="{C398FEB6-EA59-45A6-A354-B74DE63B3E4D}" destId="{E29B2D08-54C7-474F-AD18-20C56528E31E}" srcOrd="1" destOrd="0" presId="urn:microsoft.com/office/officeart/2005/8/layout/hList7"/>
    <dgm:cxn modelId="{39B7B1EA-6E0F-4EBD-885C-BDA34E9F00C1}" srcId="{26B2103E-79E7-4655-A6C9-D4E1338234CB}" destId="{AC5E3E3D-1D66-47D7-AF3A-38F9CAE91040}" srcOrd="1" destOrd="0" parTransId="{E1D36EA7-44A2-47E0-86EA-8D7AF6113A83}" sibTransId="{90199D8C-8903-4ED3-86FE-0A4E2073B419}"/>
    <dgm:cxn modelId="{BA6463CD-83C7-44EB-A8FD-F43DEEA45EE9}" type="presParOf" srcId="{40392257-D4B5-4E3B-9250-7183583A7477}" destId="{EDD401D3-E5BA-4FCB-86C0-DB4B3FF86DC1}" srcOrd="0" destOrd="0" presId="urn:microsoft.com/office/officeart/2005/8/layout/hList7"/>
    <dgm:cxn modelId="{0E376B1C-EF76-4B33-8755-1F16717C6E93}" type="presParOf" srcId="{40392257-D4B5-4E3B-9250-7183583A7477}" destId="{B8D7F48F-66CD-4C9D-B112-DE43E0CE2B8E}" srcOrd="1" destOrd="0" presId="urn:microsoft.com/office/officeart/2005/8/layout/hList7"/>
    <dgm:cxn modelId="{5BF54911-2DDD-4C87-BD7C-ADBEBADBE791}" type="presParOf" srcId="{B8D7F48F-66CD-4C9D-B112-DE43E0CE2B8E}" destId="{B854BA84-FB18-44FB-A63C-0E12D013ED6E}" srcOrd="0" destOrd="0" presId="urn:microsoft.com/office/officeart/2005/8/layout/hList7"/>
    <dgm:cxn modelId="{DFE8A67A-347A-4F85-B1F0-4171A1106314}" type="presParOf" srcId="{B854BA84-FB18-44FB-A63C-0E12D013ED6E}" destId="{BF4D8B0D-7A1E-48EC-B60E-A15353B6C4D1}" srcOrd="0" destOrd="0" presId="urn:microsoft.com/office/officeart/2005/8/layout/hList7"/>
    <dgm:cxn modelId="{81A93247-17E9-4FE5-A952-F6F6D169D4DC}" type="presParOf" srcId="{B854BA84-FB18-44FB-A63C-0E12D013ED6E}" destId="{E76F6640-663A-4311-9F44-859AA544B090}" srcOrd="1" destOrd="0" presId="urn:microsoft.com/office/officeart/2005/8/layout/hList7"/>
    <dgm:cxn modelId="{D02E7B81-BF7C-4831-B7E8-C7BCF3879ED0}" type="presParOf" srcId="{B854BA84-FB18-44FB-A63C-0E12D013ED6E}" destId="{535E9AEB-D901-498C-9347-C1813E4FCB84}" srcOrd="2" destOrd="0" presId="urn:microsoft.com/office/officeart/2005/8/layout/hList7"/>
    <dgm:cxn modelId="{B9CBC190-BE99-4C7B-94D2-B3485248D1C4}" type="presParOf" srcId="{B854BA84-FB18-44FB-A63C-0E12D013ED6E}" destId="{8A3CDBA6-E2F4-4EA6-A87C-1D021A5C6F78}" srcOrd="3" destOrd="0" presId="urn:microsoft.com/office/officeart/2005/8/layout/hList7"/>
    <dgm:cxn modelId="{EF02BF93-002F-45FF-A423-90906198B18B}" type="presParOf" srcId="{B8D7F48F-66CD-4C9D-B112-DE43E0CE2B8E}" destId="{FC126DC2-FEAD-459C-90C6-4C7066C1B541}" srcOrd="1" destOrd="0" presId="urn:microsoft.com/office/officeart/2005/8/layout/hList7"/>
    <dgm:cxn modelId="{F4D50088-4EAD-44E6-86F4-65C25E1CDF4D}" type="presParOf" srcId="{B8D7F48F-66CD-4C9D-B112-DE43E0CE2B8E}" destId="{F8BFEDFB-A9C6-4BB6-8102-64AF6FAD9732}" srcOrd="2" destOrd="0" presId="urn:microsoft.com/office/officeart/2005/8/layout/hList7"/>
    <dgm:cxn modelId="{A0765F4B-405B-4722-8161-2E45C11A1E95}" type="presParOf" srcId="{F8BFEDFB-A9C6-4BB6-8102-64AF6FAD9732}" destId="{468CC30D-E9B6-45A8-A215-5E2B3EF9364E}" srcOrd="0" destOrd="0" presId="urn:microsoft.com/office/officeart/2005/8/layout/hList7"/>
    <dgm:cxn modelId="{C02F65B0-7F5B-4AC2-BC52-1E836ECDA7BB}" type="presParOf" srcId="{F8BFEDFB-A9C6-4BB6-8102-64AF6FAD9732}" destId="{57E92569-C91E-4AE2-A723-B856A6E81132}" srcOrd="1" destOrd="0" presId="urn:microsoft.com/office/officeart/2005/8/layout/hList7"/>
    <dgm:cxn modelId="{B9188921-9C54-4E99-9C12-C387B732AF5F}" type="presParOf" srcId="{F8BFEDFB-A9C6-4BB6-8102-64AF6FAD9732}" destId="{BF15E93C-B2EE-43A4-B8EC-7D73996F7C56}" srcOrd="2" destOrd="0" presId="urn:microsoft.com/office/officeart/2005/8/layout/hList7"/>
    <dgm:cxn modelId="{938753BE-64B0-4AF2-9F64-1E6EF75AFB48}" type="presParOf" srcId="{F8BFEDFB-A9C6-4BB6-8102-64AF6FAD9732}" destId="{590B8D59-2841-46AD-BF5E-72EBEDD0C27D}" srcOrd="3" destOrd="0" presId="urn:microsoft.com/office/officeart/2005/8/layout/hList7"/>
    <dgm:cxn modelId="{E7FB3403-F455-4520-B353-BFBB64D43044}" type="presParOf" srcId="{B8D7F48F-66CD-4C9D-B112-DE43E0CE2B8E}" destId="{A422B3FC-5774-4EB8-A47B-B38F9087B684}" srcOrd="3" destOrd="0" presId="urn:microsoft.com/office/officeart/2005/8/layout/hList7"/>
    <dgm:cxn modelId="{F83EDAD5-EB72-47E5-A620-EC71EE38E36A}" type="presParOf" srcId="{B8D7F48F-66CD-4C9D-B112-DE43E0CE2B8E}" destId="{C7FBFD5C-B5A9-4FF0-839A-FA5B78E22743}" srcOrd="4" destOrd="0" presId="urn:microsoft.com/office/officeart/2005/8/layout/hList7"/>
    <dgm:cxn modelId="{34B1D631-2A69-42DD-9B64-87498FC7DDDA}" type="presParOf" srcId="{C7FBFD5C-B5A9-4FF0-839A-FA5B78E22743}" destId="{5DE34F55-FC10-4A51-938C-1AB9A047A3CC}" srcOrd="0" destOrd="0" presId="urn:microsoft.com/office/officeart/2005/8/layout/hList7"/>
    <dgm:cxn modelId="{501085A2-2D65-4484-A72B-EC09E415CAF0}" type="presParOf" srcId="{C7FBFD5C-B5A9-4FF0-839A-FA5B78E22743}" destId="{E29B2D08-54C7-474F-AD18-20C56528E31E}" srcOrd="1" destOrd="0" presId="urn:microsoft.com/office/officeart/2005/8/layout/hList7"/>
    <dgm:cxn modelId="{E7A6D24E-9237-4C5E-BF3F-66C7B778673C}" type="presParOf" srcId="{C7FBFD5C-B5A9-4FF0-839A-FA5B78E22743}" destId="{DDD8BAEA-E883-46D5-81A8-FED8E567CBA9}" srcOrd="2" destOrd="0" presId="urn:microsoft.com/office/officeart/2005/8/layout/hList7"/>
    <dgm:cxn modelId="{716BAA71-337A-4972-8A83-DF6B0E7BE1C2}" type="presParOf" srcId="{C7FBFD5C-B5A9-4FF0-839A-FA5B78E22743}" destId="{D0F47D15-0D6E-4419-A060-D784184A1AB4}" srcOrd="3" destOrd="0" presId="urn:microsoft.com/office/officeart/2005/8/layout/hList7"/>
    <dgm:cxn modelId="{B96B4466-6996-45E5-87F3-F758D78B7F2A}" type="presParOf" srcId="{B8D7F48F-66CD-4C9D-B112-DE43E0CE2B8E}" destId="{B9DCD36A-8DFB-4EE4-B0AA-6CA53432EBD5}" srcOrd="5" destOrd="0" presId="urn:microsoft.com/office/officeart/2005/8/layout/hList7"/>
    <dgm:cxn modelId="{CBDE8B8D-3773-4AE6-B479-235C8F356E6D}" type="presParOf" srcId="{B8D7F48F-66CD-4C9D-B112-DE43E0CE2B8E}" destId="{E7D3DED2-5141-4B21-87E0-84595B2BA24D}" srcOrd="6" destOrd="0" presId="urn:microsoft.com/office/officeart/2005/8/layout/hList7"/>
    <dgm:cxn modelId="{4FE4130A-BC16-4650-A821-7ECCAE8064D2}" type="presParOf" srcId="{E7D3DED2-5141-4B21-87E0-84595B2BA24D}" destId="{2669098D-BFBF-4369-8130-2BFAC6840535}" srcOrd="0" destOrd="0" presId="urn:microsoft.com/office/officeart/2005/8/layout/hList7"/>
    <dgm:cxn modelId="{A1EF329B-61C9-4A4F-9F2C-39F3C258C967}" type="presParOf" srcId="{E7D3DED2-5141-4B21-87E0-84595B2BA24D}" destId="{23D8912E-6504-4BF4-9464-70452934FDC8}" srcOrd="1" destOrd="0" presId="urn:microsoft.com/office/officeart/2005/8/layout/hList7"/>
    <dgm:cxn modelId="{49FF3957-CCFF-4DA9-B670-233BAD27CC49}" type="presParOf" srcId="{E7D3DED2-5141-4B21-87E0-84595B2BA24D}" destId="{2ECD0748-B0F9-4D66-A997-D55810643869}" srcOrd="2" destOrd="0" presId="urn:microsoft.com/office/officeart/2005/8/layout/hList7"/>
    <dgm:cxn modelId="{18B0A572-6DE5-4B93-A941-432ED2294B07}" type="presParOf" srcId="{E7D3DED2-5141-4B21-87E0-84595B2BA24D}" destId="{01B43111-2B73-4C7D-BF7C-F8D7EA493176}"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7D67FD6-F034-4E88-85DA-11942BC69775}" type="doc">
      <dgm:prSet loTypeId="urn:microsoft.com/office/officeart/2005/8/layout/hList2" loCatId="list" qsTypeId="urn:microsoft.com/office/officeart/2005/8/quickstyle/simple1" qsCatId="simple" csTypeId="urn:microsoft.com/office/officeart/2005/8/colors/accent1_2" csCatId="accent1" phldr="1"/>
      <dgm:spPr/>
      <dgm:t>
        <a:bodyPr/>
        <a:lstStyle/>
        <a:p>
          <a:endParaRPr lang="en-CA"/>
        </a:p>
      </dgm:t>
    </dgm:pt>
    <dgm:pt modelId="{3CD6AC3D-B46B-4E3F-B0E8-7EB001D56332}">
      <dgm:prSet phldrT="[Text]" phldr="1"/>
      <dgm:spPr/>
      <dgm:t>
        <a:bodyPr/>
        <a:lstStyle/>
        <a:p>
          <a:endParaRPr lang="en-CA" dirty="0"/>
        </a:p>
      </dgm:t>
    </dgm:pt>
    <dgm:pt modelId="{21D86C3B-25E4-46F0-AC4E-4A60E9A541F8}" type="parTrans" cxnId="{DEE982FF-4389-4E77-B45D-3D26A3E8E724}">
      <dgm:prSet/>
      <dgm:spPr/>
      <dgm:t>
        <a:bodyPr/>
        <a:lstStyle/>
        <a:p>
          <a:endParaRPr lang="en-CA"/>
        </a:p>
      </dgm:t>
    </dgm:pt>
    <dgm:pt modelId="{67EED279-5B3B-40FC-89F1-78FE6117E81D}" type="sibTrans" cxnId="{DEE982FF-4389-4E77-B45D-3D26A3E8E724}">
      <dgm:prSet/>
      <dgm:spPr/>
      <dgm:t>
        <a:bodyPr/>
        <a:lstStyle/>
        <a:p>
          <a:endParaRPr lang="en-CA"/>
        </a:p>
      </dgm:t>
    </dgm:pt>
    <dgm:pt modelId="{23BA63DC-EF99-4D45-9199-68B2FCCCDC3D}">
      <dgm:prSet phldrT="[Text]"/>
      <dgm:spPr>
        <a:solidFill>
          <a:srgbClr val="0070C0"/>
        </a:solidFill>
      </dgm:spPr>
      <dgm:t>
        <a:bodyPr/>
        <a:lstStyle/>
        <a:p>
          <a:pPr>
            <a:buNone/>
          </a:pPr>
          <a:r>
            <a:rPr lang="en-CA" dirty="0"/>
            <a:t>  Financial</a:t>
          </a:r>
        </a:p>
      </dgm:t>
    </dgm:pt>
    <dgm:pt modelId="{C84A7E4A-7F1F-48B3-851E-41AC2DDE2929}" type="parTrans" cxnId="{BAB59329-AEA2-42C1-86B3-4289D21841A3}">
      <dgm:prSet/>
      <dgm:spPr/>
      <dgm:t>
        <a:bodyPr/>
        <a:lstStyle/>
        <a:p>
          <a:endParaRPr lang="en-CA"/>
        </a:p>
      </dgm:t>
    </dgm:pt>
    <dgm:pt modelId="{DAA24270-FDCB-41F2-9DBC-522AED91DCE8}" type="sibTrans" cxnId="{BAB59329-AEA2-42C1-86B3-4289D21841A3}">
      <dgm:prSet/>
      <dgm:spPr/>
      <dgm:t>
        <a:bodyPr/>
        <a:lstStyle/>
        <a:p>
          <a:endParaRPr lang="en-CA"/>
        </a:p>
      </dgm:t>
    </dgm:pt>
    <dgm:pt modelId="{BB0CDA5D-9F7C-4106-966B-A29E7357D70B}">
      <dgm:prSet phldrT="[Text]" phldr="1"/>
      <dgm:spPr/>
      <dgm:t>
        <a:bodyPr/>
        <a:lstStyle/>
        <a:p>
          <a:endParaRPr lang="en-CA"/>
        </a:p>
      </dgm:t>
    </dgm:pt>
    <dgm:pt modelId="{4F841CFB-2CD9-4BAF-A251-38B7CEBBDC09}" type="parTrans" cxnId="{E4BCF99B-061D-4C8C-A458-66ED8EC17A6C}">
      <dgm:prSet/>
      <dgm:spPr/>
      <dgm:t>
        <a:bodyPr/>
        <a:lstStyle/>
        <a:p>
          <a:endParaRPr lang="en-CA"/>
        </a:p>
      </dgm:t>
    </dgm:pt>
    <dgm:pt modelId="{001C91DA-E655-4179-9C53-EEF4E5A7BE4F}" type="sibTrans" cxnId="{E4BCF99B-061D-4C8C-A458-66ED8EC17A6C}">
      <dgm:prSet/>
      <dgm:spPr/>
      <dgm:t>
        <a:bodyPr/>
        <a:lstStyle/>
        <a:p>
          <a:endParaRPr lang="en-CA"/>
        </a:p>
      </dgm:t>
    </dgm:pt>
    <dgm:pt modelId="{FB42B139-B7DB-49CD-B37B-73F3E794EAA6}">
      <dgm:prSet phldrT="[Text]"/>
      <dgm:spPr>
        <a:solidFill>
          <a:srgbClr val="C00000"/>
        </a:solidFill>
      </dgm:spPr>
      <dgm:t>
        <a:bodyPr/>
        <a:lstStyle/>
        <a:p>
          <a:pPr>
            <a:buNone/>
          </a:pPr>
          <a:r>
            <a:rPr lang="en-CA" dirty="0"/>
            <a:t>Information</a:t>
          </a:r>
        </a:p>
      </dgm:t>
    </dgm:pt>
    <dgm:pt modelId="{EDF9A691-5725-42AC-86F4-67E89162DBA3}" type="parTrans" cxnId="{357FCA77-3528-42D2-8FE8-B9CCEAF5109E}">
      <dgm:prSet/>
      <dgm:spPr/>
      <dgm:t>
        <a:bodyPr/>
        <a:lstStyle/>
        <a:p>
          <a:endParaRPr lang="en-CA"/>
        </a:p>
      </dgm:t>
    </dgm:pt>
    <dgm:pt modelId="{C4CE995C-6748-4E22-B794-260E5B71EE48}" type="sibTrans" cxnId="{357FCA77-3528-42D2-8FE8-B9CCEAF5109E}">
      <dgm:prSet/>
      <dgm:spPr/>
      <dgm:t>
        <a:bodyPr/>
        <a:lstStyle/>
        <a:p>
          <a:endParaRPr lang="en-CA"/>
        </a:p>
      </dgm:t>
    </dgm:pt>
    <dgm:pt modelId="{21929353-7B6E-47C5-BE7D-1E3E64F92D84}">
      <dgm:prSet phldrT="[Text]" phldr="1"/>
      <dgm:spPr/>
      <dgm:t>
        <a:bodyPr/>
        <a:lstStyle/>
        <a:p>
          <a:endParaRPr lang="en-CA"/>
        </a:p>
      </dgm:t>
    </dgm:pt>
    <dgm:pt modelId="{BD9763AF-CFD4-4A4F-BB8F-27E15D504655}" type="parTrans" cxnId="{CC0E7B00-FC10-49DB-857E-EE485258F62E}">
      <dgm:prSet/>
      <dgm:spPr/>
      <dgm:t>
        <a:bodyPr/>
        <a:lstStyle/>
        <a:p>
          <a:endParaRPr lang="en-CA"/>
        </a:p>
      </dgm:t>
    </dgm:pt>
    <dgm:pt modelId="{E8013243-7649-455C-AE4B-7277CAE7CE70}" type="sibTrans" cxnId="{CC0E7B00-FC10-49DB-857E-EE485258F62E}">
      <dgm:prSet/>
      <dgm:spPr/>
      <dgm:t>
        <a:bodyPr/>
        <a:lstStyle/>
        <a:p>
          <a:endParaRPr lang="en-CA"/>
        </a:p>
      </dgm:t>
    </dgm:pt>
    <dgm:pt modelId="{4A5A7142-A26C-42AB-8F6C-B6A04478756E}">
      <dgm:prSet phldrT="[Text]"/>
      <dgm:spPr>
        <a:solidFill>
          <a:schemeClr val="accent6"/>
        </a:solidFill>
      </dgm:spPr>
      <dgm:t>
        <a:bodyPr/>
        <a:lstStyle/>
        <a:p>
          <a:pPr>
            <a:buNone/>
          </a:pPr>
          <a:r>
            <a:rPr lang="en-CA" dirty="0"/>
            <a:t>   Airport</a:t>
          </a:r>
        </a:p>
      </dgm:t>
    </dgm:pt>
    <dgm:pt modelId="{811BB9E4-7E30-4165-B54F-DB4467188829}" type="parTrans" cxnId="{E4F7B690-BA0B-4E9A-89F7-D385339687B8}">
      <dgm:prSet/>
      <dgm:spPr/>
      <dgm:t>
        <a:bodyPr/>
        <a:lstStyle/>
        <a:p>
          <a:endParaRPr lang="en-CA"/>
        </a:p>
      </dgm:t>
    </dgm:pt>
    <dgm:pt modelId="{E684887D-2DA8-4950-8075-172D7E89AFCC}" type="sibTrans" cxnId="{E4F7B690-BA0B-4E9A-89F7-D385339687B8}">
      <dgm:prSet/>
      <dgm:spPr/>
      <dgm:t>
        <a:bodyPr/>
        <a:lstStyle/>
        <a:p>
          <a:endParaRPr lang="en-CA"/>
        </a:p>
      </dgm:t>
    </dgm:pt>
    <dgm:pt modelId="{7A9A8B14-8703-449A-9EDB-FDB00D6E61C5}">
      <dgm:prSet phldrT="[Text]"/>
      <dgm:spPr>
        <a:solidFill>
          <a:srgbClr val="C00000"/>
        </a:solidFill>
      </dgm:spPr>
      <dgm:t>
        <a:bodyPr/>
        <a:lstStyle/>
        <a:p>
          <a:pPr>
            <a:buNone/>
          </a:pPr>
          <a:r>
            <a:rPr lang="en-CA" dirty="0"/>
            <a:t>Technology</a:t>
          </a:r>
        </a:p>
      </dgm:t>
    </dgm:pt>
    <dgm:pt modelId="{6214119A-FE86-4F5E-8BFA-ACFA4B36DA4B}" type="parTrans" cxnId="{9E53CE17-A3D1-480E-87A3-C064596A07B9}">
      <dgm:prSet/>
      <dgm:spPr/>
      <dgm:t>
        <a:bodyPr/>
        <a:lstStyle/>
        <a:p>
          <a:endParaRPr lang="en-CA"/>
        </a:p>
      </dgm:t>
    </dgm:pt>
    <dgm:pt modelId="{E769D8FE-C702-4229-B345-80644B115A53}" type="sibTrans" cxnId="{9E53CE17-A3D1-480E-87A3-C064596A07B9}">
      <dgm:prSet/>
      <dgm:spPr/>
      <dgm:t>
        <a:bodyPr/>
        <a:lstStyle/>
        <a:p>
          <a:endParaRPr lang="en-CA"/>
        </a:p>
      </dgm:t>
    </dgm:pt>
    <dgm:pt modelId="{975AA0C2-518F-40A4-817A-4976DD56172B}">
      <dgm:prSet phldrT="[Text]"/>
      <dgm:spPr>
        <a:solidFill>
          <a:srgbClr val="0070C0"/>
        </a:solidFill>
      </dgm:spPr>
      <dgm:t>
        <a:bodyPr/>
        <a:lstStyle/>
        <a:p>
          <a:pPr>
            <a:buNone/>
          </a:pPr>
          <a:r>
            <a:rPr lang="en-CA" dirty="0"/>
            <a:t>  Services</a:t>
          </a:r>
        </a:p>
      </dgm:t>
    </dgm:pt>
    <dgm:pt modelId="{DA8B8D9E-8228-4231-B5B1-2E432F0F004C}" type="parTrans" cxnId="{5434D8F6-0B8B-422C-B515-9A877B5F4C31}">
      <dgm:prSet/>
      <dgm:spPr/>
      <dgm:t>
        <a:bodyPr/>
        <a:lstStyle/>
        <a:p>
          <a:endParaRPr lang="en-CA"/>
        </a:p>
      </dgm:t>
    </dgm:pt>
    <dgm:pt modelId="{A7FAE894-67E6-434A-B533-61E27FAC41C9}" type="sibTrans" cxnId="{5434D8F6-0B8B-422C-B515-9A877B5F4C31}">
      <dgm:prSet/>
      <dgm:spPr/>
      <dgm:t>
        <a:bodyPr/>
        <a:lstStyle/>
        <a:p>
          <a:endParaRPr lang="en-CA"/>
        </a:p>
      </dgm:t>
    </dgm:pt>
    <dgm:pt modelId="{288374BB-81E3-4763-9CDA-DAD639663417}" type="pres">
      <dgm:prSet presAssocID="{97D67FD6-F034-4E88-85DA-11942BC69775}" presName="linearFlow" presStyleCnt="0">
        <dgm:presLayoutVars>
          <dgm:dir/>
          <dgm:animLvl val="lvl"/>
          <dgm:resizeHandles/>
        </dgm:presLayoutVars>
      </dgm:prSet>
      <dgm:spPr/>
    </dgm:pt>
    <dgm:pt modelId="{675CDC4F-2A9B-49A9-B2DF-26A447EA3B43}" type="pres">
      <dgm:prSet presAssocID="{3CD6AC3D-B46B-4E3F-B0E8-7EB001D56332}" presName="compositeNode" presStyleCnt="0">
        <dgm:presLayoutVars>
          <dgm:bulletEnabled val="1"/>
        </dgm:presLayoutVars>
      </dgm:prSet>
      <dgm:spPr/>
    </dgm:pt>
    <dgm:pt modelId="{8DA17CA3-1E70-4898-B6FF-2A9FA0080302}" type="pres">
      <dgm:prSet presAssocID="{3CD6AC3D-B46B-4E3F-B0E8-7EB001D56332}" presName="image" presStyleLbl="fgImgPlace1" presStyleIdx="0" presStyleCnt="3" custLinFactX="11950" custLinFactY="201472" custLinFactNeighborX="100000" custLinFactNeighborY="300000"/>
      <dgm:spPr/>
    </dgm:pt>
    <dgm:pt modelId="{A26F3C85-40E9-43B4-9F61-657DDEBAA55B}" type="pres">
      <dgm:prSet presAssocID="{3CD6AC3D-B46B-4E3F-B0E8-7EB001D56332}" presName="childNode" presStyleLbl="node1" presStyleIdx="0" presStyleCnt="3">
        <dgm:presLayoutVars>
          <dgm:bulletEnabled val="1"/>
        </dgm:presLayoutVars>
      </dgm:prSet>
      <dgm:spPr/>
    </dgm:pt>
    <dgm:pt modelId="{31641828-7AAE-4DB2-B405-D8BE55AFB5E7}" type="pres">
      <dgm:prSet presAssocID="{3CD6AC3D-B46B-4E3F-B0E8-7EB001D56332}" presName="parentNode" presStyleLbl="revTx" presStyleIdx="0" presStyleCnt="3">
        <dgm:presLayoutVars>
          <dgm:chMax val="0"/>
          <dgm:bulletEnabled val="1"/>
        </dgm:presLayoutVars>
      </dgm:prSet>
      <dgm:spPr/>
    </dgm:pt>
    <dgm:pt modelId="{8DC2724E-83FB-41CE-8E6D-2A4F04EBD193}" type="pres">
      <dgm:prSet presAssocID="{67EED279-5B3B-40FC-89F1-78FE6117E81D}" presName="sibTrans" presStyleCnt="0"/>
      <dgm:spPr/>
    </dgm:pt>
    <dgm:pt modelId="{140FEA01-B48B-495A-915B-FE1D9E736B48}" type="pres">
      <dgm:prSet presAssocID="{BB0CDA5D-9F7C-4106-966B-A29E7357D70B}" presName="compositeNode" presStyleCnt="0">
        <dgm:presLayoutVars>
          <dgm:bulletEnabled val="1"/>
        </dgm:presLayoutVars>
      </dgm:prSet>
      <dgm:spPr/>
    </dgm:pt>
    <dgm:pt modelId="{31D7B0E5-81BE-4A4E-AB90-A40B5A9E261D}" type="pres">
      <dgm:prSet presAssocID="{BB0CDA5D-9F7C-4106-966B-A29E7357D70B}" presName="image" presStyleLbl="fgImgPlace1" presStyleIdx="1" presStyleCnt="3" custAng="0" custLinFactX="20384" custLinFactY="203005" custLinFactNeighborX="100000" custLinFactNeighborY="300000"/>
      <dgm:spPr/>
    </dgm:pt>
    <dgm:pt modelId="{3BE9904F-D544-41A8-AAAF-7C279C02E62D}" type="pres">
      <dgm:prSet presAssocID="{BB0CDA5D-9F7C-4106-966B-A29E7357D70B}" presName="childNode" presStyleLbl="node1" presStyleIdx="1" presStyleCnt="3">
        <dgm:presLayoutVars>
          <dgm:bulletEnabled val="1"/>
        </dgm:presLayoutVars>
      </dgm:prSet>
      <dgm:spPr/>
    </dgm:pt>
    <dgm:pt modelId="{8BB59FB5-FA14-4E0D-BF9C-DF92385B2518}" type="pres">
      <dgm:prSet presAssocID="{BB0CDA5D-9F7C-4106-966B-A29E7357D70B}" presName="parentNode" presStyleLbl="revTx" presStyleIdx="1" presStyleCnt="3">
        <dgm:presLayoutVars>
          <dgm:chMax val="0"/>
          <dgm:bulletEnabled val="1"/>
        </dgm:presLayoutVars>
      </dgm:prSet>
      <dgm:spPr/>
    </dgm:pt>
    <dgm:pt modelId="{FCFA3DED-48CC-4E16-AF5E-BC28000F6D3C}" type="pres">
      <dgm:prSet presAssocID="{001C91DA-E655-4179-9C53-EEF4E5A7BE4F}" presName="sibTrans" presStyleCnt="0"/>
      <dgm:spPr/>
    </dgm:pt>
    <dgm:pt modelId="{3A05E5C9-8FBF-4DFD-8997-EA79433CDED0}" type="pres">
      <dgm:prSet presAssocID="{21929353-7B6E-47C5-BE7D-1E3E64F92D84}" presName="compositeNode" presStyleCnt="0">
        <dgm:presLayoutVars>
          <dgm:bulletEnabled val="1"/>
        </dgm:presLayoutVars>
      </dgm:prSet>
      <dgm:spPr/>
    </dgm:pt>
    <dgm:pt modelId="{45C0211F-19ED-4239-A7C6-A81AE1F83E36}" type="pres">
      <dgm:prSet presAssocID="{21929353-7B6E-47C5-BE7D-1E3E64F92D84}" presName="image" presStyleLbl="fgImgPlace1" presStyleIdx="2" presStyleCnt="3" custLinFactX="24218" custLinFactY="203773" custLinFactNeighborX="100000" custLinFactNeighborY="300000"/>
      <dgm:spPr/>
    </dgm:pt>
    <dgm:pt modelId="{A42B85C1-EA7B-4E3E-BD57-CC6FC80C07B2}" type="pres">
      <dgm:prSet presAssocID="{21929353-7B6E-47C5-BE7D-1E3E64F92D84}" presName="childNode" presStyleLbl="node1" presStyleIdx="2" presStyleCnt="3">
        <dgm:presLayoutVars>
          <dgm:bulletEnabled val="1"/>
        </dgm:presLayoutVars>
      </dgm:prSet>
      <dgm:spPr/>
    </dgm:pt>
    <dgm:pt modelId="{4B5D66CE-1ED9-4816-97B9-C9F2A5E3DD1B}" type="pres">
      <dgm:prSet presAssocID="{21929353-7B6E-47C5-BE7D-1E3E64F92D84}" presName="parentNode" presStyleLbl="revTx" presStyleIdx="2" presStyleCnt="3">
        <dgm:presLayoutVars>
          <dgm:chMax val="0"/>
          <dgm:bulletEnabled val="1"/>
        </dgm:presLayoutVars>
      </dgm:prSet>
      <dgm:spPr/>
    </dgm:pt>
  </dgm:ptLst>
  <dgm:cxnLst>
    <dgm:cxn modelId="{CC0E7B00-FC10-49DB-857E-EE485258F62E}" srcId="{97D67FD6-F034-4E88-85DA-11942BC69775}" destId="{21929353-7B6E-47C5-BE7D-1E3E64F92D84}" srcOrd="2" destOrd="0" parTransId="{BD9763AF-CFD4-4A4F-BB8F-27E15D504655}" sibTransId="{E8013243-7649-455C-AE4B-7277CAE7CE70}"/>
    <dgm:cxn modelId="{9E53CE17-A3D1-480E-87A3-C064596A07B9}" srcId="{BB0CDA5D-9F7C-4106-966B-A29E7357D70B}" destId="{7A9A8B14-8703-449A-9EDB-FDB00D6E61C5}" srcOrd="1" destOrd="0" parTransId="{6214119A-FE86-4F5E-8BFA-ACFA4B36DA4B}" sibTransId="{E769D8FE-C702-4229-B345-80644B115A53}"/>
    <dgm:cxn modelId="{BAB59329-AEA2-42C1-86B3-4289D21841A3}" srcId="{3CD6AC3D-B46B-4E3F-B0E8-7EB001D56332}" destId="{23BA63DC-EF99-4D45-9199-68B2FCCCDC3D}" srcOrd="0" destOrd="0" parTransId="{C84A7E4A-7F1F-48B3-851E-41AC2DDE2929}" sibTransId="{DAA24270-FDCB-41F2-9DBC-522AED91DCE8}"/>
    <dgm:cxn modelId="{FAAA9853-B1C3-4C20-8D9E-0512E55DBB48}" type="presOf" srcId="{4A5A7142-A26C-42AB-8F6C-B6A04478756E}" destId="{A42B85C1-EA7B-4E3E-BD57-CC6FC80C07B2}" srcOrd="0" destOrd="0" presId="urn:microsoft.com/office/officeart/2005/8/layout/hList2"/>
    <dgm:cxn modelId="{23C74857-497B-4F0A-A267-7CE3E97C3340}" type="presOf" srcId="{975AA0C2-518F-40A4-817A-4976DD56172B}" destId="{A26F3C85-40E9-43B4-9F61-657DDEBAA55B}" srcOrd="0" destOrd="1" presId="urn:microsoft.com/office/officeart/2005/8/layout/hList2"/>
    <dgm:cxn modelId="{357FCA77-3528-42D2-8FE8-B9CCEAF5109E}" srcId="{BB0CDA5D-9F7C-4106-966B-A29E7357D70B}" destId="{FB42B139-B7DB-49CD-B37B-73F3E794EAA6}" srcOrd="0" destOrd="0" parTransId="{EDF9A691-5725-42AC-86F4-67E89162DBA3}" sibTransId="{C4CE995C-6748-4E22-B794-260E5B71EE48}"/>
    <dgm:cxn modelId="{05C98F79-0E13-41B2-A5B5-74DAB33189CF}" type="presOf" srcId="{3CD6AC3D-B46B-4E3F-B0E8-7EB001D56332}" destId="{31641828-7AAE-4DB2-B405-D8BE55AFB5E7}" srcOrd="0" destOrd="0" presId="urn:microsoft.com/office/officeart/2005/8/layout/hList2"/>
    <dgm:cxn modelId="{EA853385-3314-4240-A282-FD0537CC1EA4}" type="presOf" srcId="{7A9A8B14-8703-449A-9EDB-FDB00D6E61C5}" destId="{3BE9904F-D544-41A8-AAAF-7C279C02E62D}" srcOrd="0" destOrd="1" presId="urn:microsoft.com/office/officeart/2005/8/layout/hList2"/>
    <dgm:cxn modelId="{E4F7B690-BA0B-4E9A-89F7-D385339687B8}" srcId="{21929353-7B6E-47C5-BE7D-1E3E64F92D84}" destId="{4A5A7142-A26C-42AB-8F6C-B6A04478756E}" srcOrd="0" destOrd="0" parTransId="{811BB9E4-7E30-4165-B54F-DB4467188829}" sibTransId="{E684887D-2DA8-4950-8075-172D7E89AFCC}"/>
    <dgm:cxn modelId="{8DC2BD9B-FF9C-4693-BED4-A6CC6E102D54}" type="presOf" srcId="{BB0CDA5D-9F7C-4106-966B-A29E7357D70B}" destId="{8BB59FB5-FA14-4E0D-BF9C-DF92385B2518}" srcOrd="0" destOrd="0" presId="urn:microsoft.com/office/officeart/2005/8/layout/hList2"/>
    <dgm:cxn modelId="{E4BCF99B-061D-4C8C-A458-66ED8EC17A6C}" srcId="{97D67FD6-F034-4E88-85DA-11942BC69775}" destId="{BB0CDA5D-9F7C-4106-966B-A29E7357D70B}" srcOrd="1" destOrd="0" parTransId="{4F841CFB-2CD9-4BAF-A251-38B7CEBBDC09}" sibTransId="{001C91DA-E655-4179-9C53-EEF4E5A7BE4F}"/>
    <dgm:cxn modelId="{9B2295BE-A283-4CE8-BE7C-2935E9EDF240}" type="presOf" srcId="{FB42B139-B7DB-49CD-B37B-73F3E794EAA6}" destId="{3BE9904F-D544-41A8-AAAF-7C279C02E62D}" srcOrd="0" destOrd="0" presId="urn:microsoft.com/office/officeart/2005/8/layout/hList2"/>
    <dgm:cxn modelId="{4E961FCB-0802-40CB-9590-1CF17D066F93}" type="presOf" srcId="{23BA63DC-EF99-4D45-9199-68B2FCCCDC3D}" destId="{A26F3C85-40E9-43B4-9F61-657DDEBAA55B}" srcOrd="0" destOrd="0" presId="urn:microsoft.com/office/officeart/2005/8/layout/hList2"/>
    <dgm:cxn modelId="{85E4CDDD-1035-4A33-988D-DF5FBF643697}" type="presOf" srcId="{21929353-7B6E-47C5-BE7D-1E3E64F92D84}" destId="{4B5D66CE-1ED9-4816-97B9-C9F2A5E3DD1B}" srcOrd="0" destOrd="0" presId="urn:microsoft.com/office/officeart/2005/8/layout/hList2"/>
    <dgm:cxn modelId="{5434D8F6-0B8B-422C-B515-9A877B5F4C31}" srcId="{3CD6AC3D-B46B-4E3F-B0E8-7EB001D56332}" destId="{975AA0C2-518F-40A4-817A-4976DD56172B}" srcOrd="1" destOrd="0" parTransId="{DA8B8D9E-8228-4231-B5B1-2E432F0F004C}" sibTransId="{A7FAE894-67E6-434A-B533-61E27FAC41C9}"/>
    <dgm:cxn modelId="{D9369CF8-E835-45D3-8E76-3D9D0C30DFF2}" type="presOf" srcId="{97D67FD6-F034-4E88-85DA-11942BC69775}" destId="{288374BB-81E3-4763-9CDA-DAD639663417}" srcOrd="0" destOrd="0" presId="urn:microsoft.com/office/officeart/2005/8/layout/hList2"/>
    <dgm:cxn modelId="{DEE982FF-4389-4E77-B45D-3D26A3E8E724}" srcId="{97D67FD6-F034-4E88-85DA-11942BC69775}" destId="{3CD6AC3D-B46B-4E3F-B0E8-7EB001D56332}" srcOrd="0" destOrd="0" parTransId="{21D86C3B-25E4-46F0-AC4E-4A60E9A541F8}" sibTransId="{67EED279-5B3B-40FC-89F1-78FE6117E81D}"/>
    <dgm:cxn modelId="{F29BE4B4-00D2-4E08-AE62-4BD212C7D74A}" type="presParOf" srcId="{288374BB-81E3-4763-9CDA-DAD639663417}" destId="{675CDC4F-2A9B-49A9-B2DF-26A447EA3B43}" srcOrd="0" destOrd="0" presId="urn:microsoft.com/office/officeart/2005/8/layout/hList2"/>
    <dgm:cxn modelId="{086D3514-9A25-4258-9455-55F9D159D803}" type="presParOf" srcId="{675CDC4F-2A9B-49A9-B2DF-26A447EA3B43}" destId="{8DA17CA3-1E70-4898-B6FF-2A9FA0080302}" srcOrd="0" destOrd="0" presId="urn:microsoft.com/office/officeart/2005/8/layout/hList2"/>
    <dgm:cxn modelId="{898B00D0-019E-437F-912B-CEBBDCD89F58}" type="presParOf" srcId="{675CDC4F-2A9B-49A9-B2DF-26A447EA3B43}" destId="{A26F3C85-40E9-43B4-9F61-657DDEBAA55B}" srcOrd="1" destOrd="0" presId="urn:microsoft.com/office/officeart/2005/8/layout/hList2"/>
    <dgm:cxn modelId="{06E23E3A-2CB2-42AA-8DC6-DA80BD484AB2}" type="presParOf" srcId="{675CDC4F-2A9B-49A9-B2DF-26A447EA3B43}" destId="{31641828-7AAE-4DB2-B405-D8BE55AFB5E7}" srcOrd="2" destOrd="0" presId="urn:microsoft.com/office/officeart/2005/8/layout/hList2"/>
    <dgm:cxn modelId="{1371C908-A14F-4E6B-A78B-5436E6B08CD1}" type="presParOf" srcId="{288374BB-81E3-4763-9CDA-DAD639663417}" destId="{8DC2724E-83FB-41CE-8E6D-2A4F04EBD193}" srcOrd="1" destOrd="0" presId="urn:microsoft.com/office/officeart/2005/8/layout/hList2"/>
    <dgm:cxn modelId="{D8D313EA-E816-453D-8A02-22A8F69E20EB}" type="presParOf" srcId="{288374BB-81E3-4763-9CDA-DAD639663417}" destId="{140FEA01-B48B-495A-915B-FE1D9E736B48}" srcOrd="2" destOrd="0" presId="urn:microsoft.com/office/officeart/2005/8/layout/hList2"/>
    <dgm:cxn modelId="{FFCEA537-AB2A-44F7-8041-9011390517DC}" type="presParOf" srcId="{140FEA01-B48B-495A-915B-FE1D9E736B48}" destId="{31D7B0E5-81BE-4A4E-AB90-A40B5A9E261D}" srcOrd="0" destOrd="0" presId="urn:microsoft.com/office/officeart/2005/8/layout/hList2"/>
    <dgm:cxn modelId="{5F6DFE8A-BEE1-474B-8058-C5505343FB52}" type="presParOf" srcId="{140FEA01-B48B-495A-915B-FE1D9E736B48}" destId="{3BE9904F-D544-41A8-AAAF-7C279C02E62D}" srcOrd="1" destOrd="0" presId="urn:microsoft.com/office/officeart/2005/8/layout/hList2"/>
    <dgm:cxn modelId="{A41C439C-6E49-42C9-B260-F7260DDCEE70}" type="presParOf" srcId="{140FEA01-B48B-495A-915B-FE1D9E736B48}" destId="{8BB59FB5-FA14-4E0D-BF9C-DF92385B2518}" srcOrd="2" destOrd="0" presId="urn:microsoft.com/office/officeart/2005/8/layout/hList2"/>
    <dgm:cxn modelId="{43DB06BE-79AE-4F3E-AA8F-502BA6BD9861}" type="presParOf" srcId="{288374BB-81E3-4763-9CDA-DAD639663417}" destId="{FCFA3DED-48CC-4E16-AF5E-BC28000F6D3C}" srcOrd="3" destOrd="0" presId="urn:microsoft.com/office/officeart/2005/8/layout/hList2"/>
    <dgm:cxn modelId="{6C70417E-E846-43BE-88F8-F067808C0DAE}" type="presParOf" srcId="{288374BB-81E3-4763-9CDA-DAD639663417}" destId="{3A05E5C9-8FBF-4DFD-8997-EA79433CDED0}" srcOrd="4" destOrd="0" presId="urn:microsoft.com/office/officeart/2005/8/layout/hList2"/>
    <dgm:cxn modelId="{459B0B1C-C8C2-4CC6-9B57-42A8D652C453}" type="presParOf" srcId="{3A05E5C9-8FBF-4DFD-8997-EA79433CDED0}" destId="{45C0211F-19ED-4239-A7C6-A81AE1F83E36}" srcOrd="0" destOrd="0" presId="urn:microsoft.com/office/officeart/2005/8/layout/hList2"/>
    <dgm:cxn modelId="{C74323B7-5052-4F3E-86BF-41FEBE9C2EBF}" type="presParOf" srcId="{3A05E5C9-8FBF-4DFD-8997-EA79433CDED0}" destId="{A42B85C1-EA7B-4E3E-BD57-CC6FC80C07B2}" srcOrd="1" destOrd="0" presId="urn:microsoft.com/office/officeart/2005/8/layout/hList2"/>
    <dgm:cxn modelId="{E60F3099-786F-48AF-8547-0AE0812FA4E7}" type="presParOf" srcId="{3A05E5C9-8FBF-4DFD-8997-EA79433CDED0}" destId="{4B5D66CE-1ED9-4816-97B9-C9F2A5E3DD1B}" srcOrd="2" destOrd="0" presId="urn:microsoft.com/office/officeart/2005/8/layout/h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4D8B0D-7A1E-48EC-B60E-A15353B6C4D1}">
      <dsp:nvSpPr>
        <dsp:cNvPr id="0" name=""/>
        <dsp:cNvSpPr/>
      </dsp:nvSpPr>
      <dsp:spPr>
        <a:xfrm>
          <a:off x="2460" y="0"/>
          <a:ext cx="2578897" cy="4351338"/>
        </a:xfrm>
        <a:prstGeom prst="roundRect">
          <a:avLst>
            <a:gd name="adj" fmla="val 10000"/>
          </a:avLst>
        </a:prstGeom>
        <a:solidFill>
          <a:srgbClr val="1C5F6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b="1" kern="1200" dirty="0"/>
            <a:t>ENGINEERING</a:t>
          </a:r>
          <a:br>
            <a:rPr lang="en-US" sz="2300" b="1" kern="1200" dirty="0"/>
          </a:br>
          <a:r>
            <a:rPr lang="en-US" sz="2300" b="1" kern="1200" dirty="0"/>
            <a:t>PROJECTS</a:t>
          </a:r>
          <a:endParaRPr lang="en-CA" sz="2300" b="1" kern="1200" dirty="0"/>
        </a:p>
      </dsp:txBody>
      <dsp:txXfrm>
        <a:off x="2460" y="1740535"/>
        <a:ext cx="2578897" cy="1740535"/>
      </dsp:txXfrm>
    </dsp:sp>
    <dsp:sp modelId="{8A3CDBA6-E2F4-4EA6-A87C-1D021A5C6F78}">
      <dsp:nvSpPr>
        <dsp:cNvPr id="0" name=""/>
        <dsp:cNvSpPr/>
      </dsp:nvSpPr>
      <dsp:spPr>
        <a:xfrm>
          <a:off x="567411" y="261080"/>
          <a:ext cx="1448995" cy="1448995"/>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68CC30D-E9B6-45A8-A215-5E2B3EF9364E}">
      <dsp:nvSpPr>
        <dsp:cNvPr id="0" name=""/>
        <dsp:cNvSpPr/>
      </dsp:nvSpPr>
      <dsp:spPr>
        <a:xfrm>
          <a:off x="2658724" y="0"/>
          <a:ext cx="2578897" cy="4351338"/>
        </a:xfrm>
        <a:prstGeom prst="roundRect">
          <a:avLst>
            <a:gd name="adj" fmla="val 10000"/>
          </a:avLst>
        </a:prstGeom>
        <a:solidFill>
          <a:srgbClr val="26839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b="1" kern="1200" dirty="0"/>
            <a:t>PUBLIC WORKS</a:t>
          </a:r>
          <a:endParaRPr lang="en-CA" sz="2300" b="1" kern="1200" dirty="0"/>
        </a:p>
      </dsp:txBody>
      <dsp:txXfrm>
        <a:off x="2658724" y="1740535"/>
        <a:ext cx="2578897" cy="1740535"/>
      </dsp:txXfrm>
    </dsp:sp>
    <dsp:sp modelId="{590B8D59-2841-46AD-BF5E-72EBEDD0C27D}">
      <dsp:nvSpPr>
        <dsp:cNvPr id="0" name=""/>
        <dsp:cNvSpPr/>
      </dsp:nvSpPr>
      <dsp:spPr>
        <a:xfrm rot="5400000">
          <a:off x="3185096" y="295204"/>
          <a:ext cx="1526154" cy="1380747"/>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0" r="-2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DE34F55-FC10-4A51-938C-1AB9A047A3CC}">
      <dsp:nvSpPr>
        <dsp:cNvPr id="0" name=""/>
        <dsp:cNvSpPr/>
      </dsp:nvSpPr>
      <dsp:spPr>
        <a:xfrm>
          <a:off x="5314988" y="0"/>
          <a:ext cx="2578897" cy="4351338"/>
        </a:xfrm>
        <a:prstGeom prst="roundRect">
          <a:avLst>
            <a:gd name="adj" fmla="val 10000"/>
          </a:avLst>
        </a:prstGeom>
        <a:solidFill>
          <a:srgbClr val="609AA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b="1" kern="1200" dirty="0"/>
            <a:t>WASTEWATER</a:t>
          </a:r>
          <a:endParaRPr lang="en-CA" sz="2300" b="1" kern="1200" dirty="0"/>
        </a:p>
      </dsp:txBody>
      <dsp:txXfrm>
        <a:off x="5314988" y="1740535"/>
        <a:ext cx="2578897" cy="1740535"/>
      </dsp:txXfrm>
    </dsp:sp>
    <dsp:sp modelId="{D0F47D15-0D6E-4419-A060-D784184A1AB4}">
      <dsp:nvSpPr>
        <dsp:cNvPr id="0" name=""/>
        <dsp:cNvSpPr/>
      </dsp:nvSpPr>
      <dsp:spPr>
        <a:xfrm>
          <a:off x="5879939" y="261080"/>
          <a:ext cx="1448995" cy="1448995"/>
        </a:xfrm>
        <a:prstGeom prst="ellipse">
          <a:avLst/>
        </a:prstGeom>
        <a:blipFill>
          <a:blip xmlns:r="http://schemas.openxmlformats.org/officeDocument/2006/relationships" r:embed="rId3"/>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69098D-BFBF-4369-8130-2BFAC6840535}">
      <dsp:nvSpPr>
        <dsp:cNvPr id="0" name=""/>
        <dsp:cNvSpPr/>
      </dsp:nvSpPr>
      <dsp:spPr>
        <a:xfrm>
          <a:off x="7971253" y="0"/>
          <a:ext cx="2578897" cy="4351338"/>
        </a:xfrm>
        <a:prstGeom prst="roundRect">
          <a:avLst>
            <a:gd name="adj" fmla="val 10000"/>
          </a:avLst>
        </a:prstGeom>
        <a:solidFill>
          <a:srgbClr val="FCD85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163576" rIns="163576" bIns="163576" numCol="1" spcCol="1270" anchor="ctr" anchorCtr="0">
          <a:noAutofit/>
        </a:bodyPr>
        <a:lstStyle/>
        <a:p>
          <a:pPr marL="0" lvl="0" indent="0" algn="ctr" defTabSz="1022350">
            <a:lnSpc>
              <a:spcPct val="90000"/>
            </a:lnSpc>
            <a:spcBef>
              <a:spcPct val="0"/>
            </a:spcBef>
            <a:spcAft>
              <a:spcPct val="35000"/>
            </a:spcAft>
            <a:buNone/>
          </a:pPr>
          <a:r>
            <a:rPr lang="en-US" sz="2300" b="1" kern="1200" dirty="0"/>
            <a:t>SUSTAINABLE INFRASTRUCTURE</a:t>
          </a:r>
          <a:endParaRPr lang="en-CA" sz="2300" b="1" kern="1200" dirty="0"/>
        </a:p>
      </dsp:txBody>
      <dsp:txXfrm>
        <a:off x="7971253" y="1740535"/>
        <a:ext cx="2578897" cy="1740535"/>
      </dsp:txXfrm>
    </dsp:sp>
    <dsp:sp modelId="{01B43111-2B73-4C7D-BF7C-F8D7EA493176}">
      <dsp:nvSpPr>
        <dsp:cNvPr id="0" name=""/>
        <dsp:cNvSpPr/>
      </dsp:nvSpPr>
      <dsp:spPr>
        <a:xfrm>
          <a:off x="8536204" y="261080"/>
          <a:ext cx="1448995" cy="1448995"/>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14000" b="-1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DD401D3-E5BA-4FCB-86C0-DB4B3FF86DC1}">
      <dsp:nvSpPr>
        <dsp:cNvPr id="0" name=""/>
        <dsp:cNvSpPr/>
      </dsp:nvSpPr>
      <dsp:spPr>
        <a:xfrm>
          <a:off x="422104" y="3481070"/>
          <a:ext cx="9708402" cy="652700"/>
        </a:xfrm>
        <a:prstGeom prst="leftRightArrow">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641828-7AAE-4DB2-B405-D8BE55AFB5E7}">
      <dsp:nvSpPr>
        <dsp:cNvPr id="0" name=""/>
        <dsp:cNvSpPr/>
      </dsp:nvSpPr>
      <dsp:spPr>
        <a:xfrm rot="16200000">
          <a:off x="-1867795"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endParaRPr lang="en-CA" sz="2800" kern="1200" dirty="0"/>
        </a:p>
      </dsp:txBody>
      <dsp:txXfrm>
        <a:off x="-1867795" y="2772097"/>
        <a:ext cx="4226560" cy="392277"/>
      </dsp:txXfrm>
    </dsp:sp>
    <dsp:sp modelId="{A26F3C85-40E9-43B4-9F61-657DDEBAA55B}">
      <dsp:nvSpPr>
        <dsp:cNvPr id="0" name=""/>
        <dsp:cNvSpPr/>
      </dsp:nvSpPr>
      <dsp:spPr>
        <a:xfrm>
          <a:off x="441623" y="854956"/>
          <a:ext cx="1953958" cy="4226560"/>
        </a:xfrm>
        <a:prstGeom prst="rect">
          <a:avLst/>
        </a:prstGeom>
        <a:solidFill>
          <a:srgbClr val="0070C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345967" rIns="220472" bIns="220472" numCol="1" spcCol="1270" anchor="t" anchorCtr="0">
          <a:noAutofit/>
        </a:bodyPr>
        <a:lstStyle/>
        <a:p>
          <a:pPr marL="228600" lvl="1" indent="-228600" algn="l" defTabSz="1066800">
            <a:lnSpc>
              <a:spcPct val="90000"/>
            </a:lnSpc>
            <a:spcBef>
              <a:spcPct val="0"/>
            </a:spcBef>
            <a:spcAft>
              <a:spcPct val="15000"/>
            </a:spcAft>
            <a:buNone/>
          </a:pPr>
          <a:r>
            <a:rPr lang="en-CA" sz="2400" kern="1200" dirty="0"/>
            <a:t>  Financial</a:t>
          </a:r>
        </a:p>
        <a:p>
          <a:pPr marL="228600" lvl="1" indent="-228600" algn="l" defTabSz="1066800">
            <a:lnSpc>
              <a:spcPct val="90000"/>
            </a:lnSpc>
            <a:spcBef>
              <a:spcPct val="0"/>
            </a:spcBef>
            <a:spcAft>
              <a:spcPct val="15000"/>
            </a:spcAft>
            <a:buNone/>
          </a:pPr>
          <a:r>
            <a:rPr lang="en-CA" sz="2400" kern="1200" dirty="0"/>
            <a:t>  Services</a:t>
          </a:r>
        </a:p>
      </dsp:txBody>
      <dsp:txXfrm>
        <a:off x="441623" y="854956"/>
        <a:ext cx="1953958" cy="4226560"/>
      </dsp:txXfrm>
    </dsp:sp>
    <dsp:sp modelId="{8DA17CA3-1E70-4898-B6FF-2A9FA0080302}">
      <dsp:nvSpPr>
        <dsp:cNvPr id="0" name=""/>
        <dsp:cNvSpPr/>
      </dsp:nvSpPr>
      <dsp:spPr>
        <a:xfrm>
          <a:off x="927655" y="4271474"/>
          <a:ext cx="784555" cy="78455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BB59FB5-FA14-4E0D-BF9C-DF92385B2518}">
      <dsp:nvSpPr>
        <dsp:cNvPr id="0" name=""/>
        <dsp:cNvSpPr/>
      </dsp:nvSpPr>
      <dsp:spPr>
        <a:xfrm rot="16200000">
          <a:off x="973740"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endParaRPr lang="en-CA" sz="2800" kern="1200"/>
        </a:p>
      </dsp:txBody>
      <dsp:txXfrm>
        <a:off x="973740" y="2772097"/>
        <a:ext cx="4226560" cy="392277"/>
      </dsp:txXfrm>
    </dsp:sp>
    <dsp:sp modelId="{3BE9904F-D544-41A8-AAAF-7C279C02E62D}">
      <dsp:nvSpPr>
        <dsp:cNvPr id="0" name=""/>
        <dsp:cNvSpPr/>
      </dsp:nvSpPr>
      <dsp:spPr>
        <a:xfrm>
          <a:off x="3283159" y="854956"/>
          <a:ext cx="1953958" cy="4226560"/>
        </a:xfrm>
        <a:prstGeom prst="rect">
          <a:avLst/>
        </a:prstGeom>
        <a:solidFill>
          <a:srgbClr val="C00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345967" rIns="220472" bIns="220472" numCol="1" spcCol="1270" anchor="t" anchorCtr="0">
          <a:noAutofit/>
        </a:bodyPr>
        <a:lstStyle/>
        <a:p>
          <a:pPr marL="228600" lvl="1" indent="-228600" algn="l" defTabSz="1066800">
            <a:lnSpc>
              <a:spcPct val="90000"/>
            </a:lnSpc>
            <a:spcBef>
              <a:spcPct val="0"/>
            </a:spcBef>
            <a:spcAft>
              <a:spcPct val="15000"/>
            </a:spcAft>
            <a:buNone/>
          </a:pPr>
          <a:r>
            <a:rPr lang="en-CA" sz="2400" kern="1200" dirty="0"/>
            <a:t>Information</a:t>
          </a:r>
        </a:p>
        <a:p>
          <a:pPr marL="228600" lvl="1" indent="-228600" algn="l" defTabSz="1066800">
            <a:lnSpc>
              <a:spcPct val="90000"/>
            </a:lnSpc>
            <a:spcBef>
              <a:spcPct val="0"/>
            </a:spcBef>
            <a:spcAft>
              <a:spcPct val="15000"/>
            </a:spcAft>
            <a:buNone/>
          </a:pPr>
          <a:r>
            <a:rPr lang="en-CA" sz="2400" kern="1200" dirty="0"/>
            <a:t>Technology</a:t>
          </a:r>
        </a:p>
      </dsp:txBody>
      <dsp:txXfrm>
        <a:off x="3283159" y="854956"/>
        <a:ext cx="1953958" cy="4226560"/>
      </dsp:txXfrm>
    </dsp:sp>
    <dsp:sp modelId="{31D7B0E5-81BE-4A4E-AB90-A40B5A9E261D}">
      <dsp:nvSpPr>
        <dsp:cNvPr id="0" name=""/>
        <dsp:cNvSpPr/>
      </dsp:nvSpPr>
      <dsp:spPr>
        <a:xfrm>
          <a:off x="3835360" y="4283502"/>
          <a:ext cx="784555" cy="78455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5D66CE-1ED9-4816-97B9-C9F2A5E3DD1B}">
      <dsp:nvSpPr>
        <dsp:cNvPr id="0" name=""/>
        <dsp:cNvSpPr/>
      </dsp:nvSpPr>
      <dsp:spPr>
        <a:xfrm rot="16200000">
          <a:off x="3815276" y="2772097"/>
          <a:ext cx="4226560" cy="3922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45967" bIns="0" numCol="1" spcCol="1270" anchor="t" anchorCtr="0">
          <a:noAutofit/>
        </a:bodyPr>
        <a:lstStyle/>
        <a:p>
          <a:pPr marL="0" lvl="0" indent="0" algn="r" defTabSz="1244600">
            <a:lnSpc>
              <a:spcPct val="90000"/>
            </a:lnSpc>
            <a:spcBef>
              <a:spcPct val="0"/>
            </a:spcBef>
            <a:spcAft>
              <a:spcPct val="35000"/>
            </a:spcAft>
            <a:buNone/>
          </a:pPr>
          <a:endParaRPr lang="en-CA" sz="2800" kern="1200"/>
        </a:p>
      </dsp:txBody>
      <dsp:txXfrm>
        <a:off x="3815276" y="2772097"/>
        <a:ext cx="4226560" cy="392277"/>
      </dsp:txXfrm>
    </dsp:sp>
    <dsp:sp modelId="{A42B85C1-EA7B-4E3E-BD57-CC6FC80C07B2}">
      <dsp:nvSpPr>
        <dsp:cNvPr id="0" name=""/>
        <dsp:cNvSpPr/>
      </dsp:nvSpPr>
      <dsp:spPr>
        <a:xfrm>
          <a:off x="6124695" y="854956"/>
          <a:ext cx="1953958" cy="4226560"/>
        </a:xfrm>
        <a:prstGeom prst="rect">
          <a:avLst/>
        </a:prstGeom>
        <a:solidFill>
          <a:schemeClr val="accent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0472" tIns="345967" rIns="220472" bIns="220472" numCol="1" spcCol="1270" anchor="t" anchorCtr="0">
          <a:noAutofit/>
        </a:bodyPr>
        <a:lstStyle/>
        <a:p>
          <a:pPr marL="228600" lvl="1" indent="-228600" algn="l" defTabSz="1066800">
            <a:lnSpc>
              <a:spcPct val="90000"/>
            </a:lnSpc>
            <a:spcBef>
              <a:spcPct val="0"/>
            </a:spcBef>
            <a:spcAft>
              <a:spcPct val="15000"/>
            </a:spcAft>
            <a:buNone/>
          </a:pPr>
          <a:r>
            <a:rPr lang="en-CA" sz="2400" kern="1200" dirty="0"/>
            <a:t>   Airport</a:t>
          </a:r>
        </a:p>
      </dsp:txBody>
      <dsp:txXfrm>
        <a:off x="6124695" y="854956"/>
        <a:ext cx="1953958" cy="4226560"/>
      </dsp:txXfrm>
    </dsp:sp>
    <dsp:sp modelId="{45C0211F-19ED-4239-A7C6-A81AE1F83E36}">
      <dsp:nvSpPr>
        <dsp:cNvPr id="0" name=""/>
        <dsp:cNvSpPr/>
      </dsp:nvSpPr>
      <dsp:spPr>
        <a:xfrm>
          <a:off x="6706976" y="4289527"/>
          <a:ext cx="784555" cy="784555"/>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028145-D56E-4E93-A233-A7B0CADDB7E3}" type="datetimeFigureOut">
              <a:rPr lang="en-US" smtClean="0"/>
              <a:t>11/21/2023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3A5BCF-DC03-4685-ABB9-240F107888ED}" type="slidenum">
              <a:rPr lang="en-US" smtClean="0"/>
              <a:t>‹#›</a:t>
            </a:fld>
            <a:endParaRPr lang="en-US"/>
          </a:p>
        </p:txBody>
      </p:sp>
    </p:spTree>
    <p:extLst>
      <p:ext uri="{BB962C8B-B14F-4D97-AF65-F5344CB8AC3E}">
        <p14:creationId xmlns:p14="http://schemas.microsoft.com/office/powerpoint/2010/main" val="4014960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 million </a:t>
            </a:r>
          </a:p>
        </p:txBody>
      </p:sp>
      <p:sp>
        <p:nvSpPr>
          <p:cNvPr id="4" name="Slide Number Placeholder 3"/>
          <p:cNvSpPr>
            <a:spLocks noGrp="1"/>
          </p:cNvSpPr>
          <p:nvPr>
            <p:ph type="sldNum" sz="quarter" idx="5"/>
          </p:nvPr>
        </p:nvSpPr>
        <p:spPr/>
        <p:txBody>
          <a:bodyPr/>
          <a:lstStyle/>
          <a:p>
            <a:fld id="{C14BA398-BA3A-48BD-9F0E-439AA58323F1}" type="slidenum">
              <a:rPr lang="en-US" smtClean="0"/>
              <a:t>3</a:t>
            </a:fld>
            <a:endParaRPr lang="en-US"/>
          </a:p>
        </p:txBody>
      </p:sp>
    </p:spTree>
    <p:extLst>
      <p:ext uri="{BB962C8B-B14F-4D97-AF65-F5344CB8AC3E}">
        <p14:creationId xmlns:p14="http://schemas.microsoft.com/office/powerpoint/2010/main" val="2695316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2022 – License revenue 115,293 Fines – 12,000 (October), </a:t>
            </a:r>
          </a:p>
          <a:p>
            <a:r>
              <a:rPr lang="en-CA" dirty="0"/>
              <a:t>2021 – License revenue 132,843, Fines – 4,165</a:t>
            </a:r>
          </a:p>
          <a:p>
            <a:endParaRPr lang="en-US" dirty="0"/>
          </a:p>
        </p:txBody>
      </p:sp>
      <p:sp>
        <p:nvSpPr>
          <p:cNvPr id="4" name="Slide Number Placeholder 3"/>
          <p:cNvSpPr>
            <a:spLocks noGrp="1"/>
          </p:cNvSpPr>
          <p:nvPr>
            <p:ph type="sldNum" sz="quarter" idx="5"/>
          </p:nvPr>
        </p:nvSpPr>
        <p:spPr/>
        <p:txBody>
          <a:bodyPr/>
          <a:lstStyle/>
          <a:p>
            <a:fld id="{C14BA398-BA3A-48BD-9F0E-439AA58323F1}" type="slidenum">
              <a:rPr lang="en-US" smtClean="0"/>
              <a:t>4</a:t>
            </a:fld>
            <a:endParaRPr lang="en-US"/>
          </a:p>
        </p:txBody>
      </p:sp>
    </p:spTree>
    <p:extLst>
      <p:ext uri="{BB962C8B-B14F-4D97-AF65-F5344CB8AC3E}">
        <p14:creationId xmlns:p14="http://schemas.microsoft.com/office/powerpoint/2010/main" val="26098139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One vacancy to fill and Planning to enter 2024 with a complete team </a:t>
            </a:r>
            <a:endParaRPr lang="en-US" dirty="0"/>
          </a:p>
        </p:txBody>
      </p:sp>
      <p:sp>
        <p:nvSpPr>
          <p:cNvPr id="4" name="Slide Number Placeholder 3"/>
          <p:cNvSpPr>
            <a:spLocks noGrp="1"/>
          </p:cNvSpPr>
          <p:nvPr>
            <p:ph type="sldNum" sz="quarter" idx="5"/>
          </p:nvPr>
        </p:nvSpPr>
        <p:spPr/>
        <p:txBody>
          <a:bodyPr/>
          <a:lstStyle/>
          <a:p>
            <a:fld id="{C14BA398-BA3A-48BD-9F0E-439AA58323F1}" type="slidenum">
              <a:rPr lang="en-US" smtClean="0"/>
              <a:t>5</a:t>
            </a:fld>
            <a:endParaRPr lang="en-US"/>
          </a:p>
        </p:txBody>
      </p:sp>
    </p:spTree>
    <p:extLst>
      <p:ext uri="{BB962C8B-B14F-4D97-AF65-F5344CB8AC3E}">
        <p14:creationId xmlns:p14="http://schemas.microsoft.com/office/powerpoint/2010/main" val="1280278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*And </a:t>
            </a:r>
            <a:r>
              <a:rPr lang="en-US" b="0" i="0" dirty="0">
                <a:solidFill>
                  <a:srgbClr val="000000"/>
                </a:solidFill>
                <a:effectLst/>
                <a:latin typeface="Verdana" panose="020B0604030504040204" pitchFamily="34" charset="0"/>
              </a:rPr>
              <a:t>Short-Term Rental Accommodations Act</a:t>
            </a:r>
          </a:p>
          <a:p>
            <a:r>
              <a:rPr lang="en-US" b="0" i="0" dirty="0">
                <a:solidFill>
                  <a:srgbClr val="000000"/>
                </a:solidFill>
                <a:effectLst/>
                <a:latin typeface="Verdana" panose="020B0604030504040204" pitchFamily="34" charset="0"/>
              </a:rPr>
              <a:t>Direct links to Strat. Plan </a:t>
            </a:r>
            <a:r>
              <a:rPr lang="en-US" b="0" i="0">
                <a:solidFill>
                  <a:srgbClr val="000000"/>
                </a:solidFill>
                <a:effectLst/>
                <a:latin typeface="Verdana" panose="020B0604030504040204" pitchFamily="34" charset="0"/>
              </a:rPr>
              <a:t>and Provincial Req.</a:t>
            </a:r>
            <a:endParaRPr lang="en-US" dirty="0"/>
          </a:p>
        </p:txBody>
      </p:sp>
      <p:sp>
        <p:nvSpPr>
          <p:cNvPr id="4" name="Slide Number Placeholder 3"/>
          <p:cNvSpPr>
            <a:spLocks noGrp="1"/>
          </p:cNvSpPr>
          <p:nvPr>
            <p:ph type="sldNum" sz="quarter" idx="5"/>
          </p:nvPr>
        </p:nvSpPr>
        <p:spPr/>
        <p:txBody>
          <a:bodyPr/>
          <a:lstStyle/>
          <a:p>
            <a:fld id="{C14BA398-BA3A-48BD-9F0E-439AA58323F1}" type="slidenum">
              <a:rPr lang="en-US" smtClean="0"/>
              <a:t>8</a:t>
            </a:fld>
            <a:endParaRPr lang="en-US"/>
          </a:p>
        </p:txBody>
      </p:sp>
    </p:spTree>
    <p:extLst>
      <p:ext uri="{BB962C8B-B14F-4D97-AF65-F5344CB8AC3E}">
        <p14:creationId xmlns:p14="http://schemas.microsoft.com/office/powerpoint/2010/main" val="31434825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4BE6B6D-796E-43A0-8B45-1297C0DEEF36}" type="slidenum">
              <a:rPr lang="en-CA" smtClean="0"/>
              <a:t>22</a:t>
            </a:fld>
            <a:endParaRPr lang="en-CA"/>
          </a:p>
        </p:txBody>
      </p:sp>
    </p:spTree>
    <p:extLst>
      <p:ext uri="{BB962C8B-B14F-4D97-AF65-F5344CB8AC3E}">
        <p14:creationId xmlns:p14="http://schemas.microsoft.com/office/powerpoint/2010/main" val="519100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4BE6B6D-796E-43A0-8B45-1297C0DEEF36}" type="slidenum">
              <a:rPr lang="en-CA" smtClean="0"/>
              <a:t>23</a:t>
            </a:fld>
            <a:endParaRPr lang="en-CA"/>
          </a:p>
        </p:txBody>
      </p:sp>
    </p:spTree>
    <p:extLst>
      <p:ext uri="{BB962C8B-B14F-4D97-AF65-F5344CB8AC3E}">
        <p14:creationId xmlns:p14="http://schemas.microsoft.com/office/powerpoint/2010/main" val="99643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4BE6B6D-796E-43A0-8B45-1297C0DEEF36}" type="slidenum">
              <a:rPr lang="en-CA" smtClean="0"/>
              <a:t>24</a:t>
            </a:fld>
            <a:endParaRPr lang="en-CA"/>
          </a:p>
        </p:txBody>
      </p:sp>
    </p:spTree>
    <p:extLst>
      <p:ext uri="{BB962C8B-B14F-4D97-AF65-F5344CB8AC3E}">
        <p14:creationId xmlns:p14="http://schemas.microsoft.com/office/powerpoint/2010/main" val="38330217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F4BE6B6D-796E-43A0-8B45-1297C0DEEF36}" type="slidenum">
              <a:rPr lang="en-CA" smtClean="0"/>
              <a:t>25</a:t>
            </a:fld>
            <a:endParaRPr lang="en-CA"/>
          </a:p>
        </p:txBody>
      </p:sp>
    </p:spTree>
    <p:extLst>
      <p:ext uri="{BB962C8B-B14F-4D97-AF65-F5344CB8AC3E}">
        <p14:creationId xmlns:p14="http://schemas.microsoft.com/office/powerpoint/2010/main" val="41358914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7E3796FD-8AE9-491A-A718-9FD032B269DC}" type="slidenum">
              <a:rPr lang="en-CA" smtClean="0"/>
              <a:t>39</a:t>
            </a:fld>
            <a:endParaRPr lang="en-CA"/>
          </a:p>
        </p:txBody>
      </p:sp>
    </p:spTree>
    <p:extLst>
      <p:ext uri="{BB962C8B-B14F-4D97-AF65-F5344CB8AC3E}">
        <p14:creationId xmlns:p14="http://schemas.microsoft.com/office/powerpoint/2010/main" val="2728306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DE3AF-79FC-3FC4-3696-34758B389D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DB53EE-F04B-9418-ADB4-321BF99FCB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1ED4F6-8B45-E50B-B626-96CBDC510EAE}"/>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853D7C6D-2FD1-9197-3809-6143FEF9CF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92775F3-0CF6-BFAE-F940-6F658FE1E421}"/>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2173696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7EF66-54AA-257C-8BF8-CC5F7D1B63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2D03F57-DC50-2312-9FD2-1CA047B7C8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36C125-4E9D-06A3-E27E-9F9689F16C53}"/>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FBC7BCDD-AF55-4A35-F154-990207AA7B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CE471-B0BF-B96A-DD09-3ABCF5D6D27A}"/>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1390617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F9FB9-537C-7A96-E587-A8FAA4AC81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38972E-0BDD-84C8-3944-873F3818FC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E9640AB-B6CF-E82D-9B7C-F9F0D85AB789}"/>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874F6332-49F4-F187-D833-FFC01F92D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3E29D0-DD6F-8FAE-F80C-27B1EB66932F}"/>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26001168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D3A3-CBDE-DEEF-0E93-7285FAAABBD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3FC8FA-0DA6-718C-E92D-FD7E1D30E6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8F81F82-F355-D878-5587-346318781D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5E4CF5F-B57E-6F36-1686-845020E58A07}"/>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6" name="Footer Placeholder 5">
            <a:extLst>
              <a:ext uri="{FF2B5EF4-FFF2-40B4-BE49-F238E27FC236}">
                <a16:creationId xmlns:a16="http://schemas.microsoft.com/office/drawing/2014/main" id="{2BB694EE-C5F6-BCAD-F73D-9F7BB8BAAD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254D522-165E-409E-BBE7-D73EF03F69EC}"/>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1215747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E53F8-A981-6A21-422B-8F8EDB8ABA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2AF2E9-FA5E-3C83-AB85-2FEC2D3CFF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80E79F-7CD4-0C9E-6899-39ADBF6EE3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7F4B03-1150-79FB-F23E-0C362B0E21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073976-351B-4059-84C3-8A149E4705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8796AC7-F4F0-1152-C023-1C6C93341EA4}"/>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8" name="Footer Placeholder 7">
            <a:extLst>
              <a:ext uri="{FF2B5EF4-FFF2-40B4-BE49-F238E27FC236}">
                <a16:creationId xmlns:a16="http://schemas.microsoft.com/office/drawing/2014/main" id="{3AF42E00-6B57-83EE-87C1-BAFE246AF4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DA56E0-5D3A-8D73-BC88-FCB4296BF479}"/>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23939690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B5670-1B94-1C46-2007-234715FB997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4C7AB4E-73EF-9C6C-F91D-13E6EFFB9730}"/>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4" name="Footer Placeholder 3">
            <a:extLst>
              <a:ext uri="{FF2B5EF4-FFF2-40B4-BE49-F238E27FC236}">
                <a16:creationId xmlns:a16="http://schemas.microsoft.com/office/drawing/2014/main" id="{B6E88FE3-5C3A-1721-9C9C-CAF284F54C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53FB33-CF6A-51E3-397A-1ABEB72490F5}"/>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406319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0C1195-5FD6-9948-C9B7-9BEBCC6AFE38}"/>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3" name="Footer Placeholder 2">
            <a:extLst>
              <a:ext uri="{FF2B5EF4-FFF2-40B4-BE49-F238E27FC236}">
                <a16:creationId xmlns:a16="http://schemas.microsoft.com/office/drawing/2014/main" id="{083F86DF-1BAB-E3E0-2091-B48D0BC03B0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BAAC1F-D47D-B09A-BADC-C3DD3E6A1A60}"/>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383998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A63EB-9DE5-D12E-9EA5-FB15CA4E74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E715EA-4CC3-1C78-EFA5-F5D44C592C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441E11-6133-26FC-6886-51A8FB1CA0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EFBA20-5F79-000B-F670-25B910581122}"/>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6" name="Footer Placeholder 5">
            <a:extLst>
              <a:ext uri="{FF2B5EF4-FFF2-40B4-BE49-F238E27FC236}">
                <a16:creationId xmlns:a16="http://schemas.microsoft.com/office/drawing/2014/main" id="{0AD05C6B-0987-8BB7-4CDB-FA7B583715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A5EEF2-0754-98E3-2A98-4F2C0FCF1FC8}"/>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975349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0CAE8-16E0-2583-BB57-962FCE16F6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8105DF9-FB9D-C216-AB76-BB04C86875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5BC1999-4323-DD89-42BF-7B0D09861F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E90FC0A-9423-0DA2-2C70-FEA6E558EEEB}"/>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6" name="Footer Placeholder 5">
            <a:extLst>
              <a:ext uri="{FF2B5EF4-FFF2-40B4-BE49-F238E27FC236}">
                <a16:creationId xmlns:a16="http://schemas.microsoft.com/office/drawing/2014/main" id="{3819057E-0716-D6E1-CE8C-2917419FAD7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138565F-ADA4-FBBB-F421-C8FF8701CD5E}"/>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1411321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61ED2-6386-E31A-8E11-D9022126575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138AAB-0C5C-D5B6-633F-84C8E44740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95EEC9-E07C-BF23-6247-EAD0C2A5EF6D}"/>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ECC478FD-2B14-710B-7276-ADA3D98975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916E87-AF1E-DB05-A116-3A27D8655A47}"/>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315338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5069DF-6B74-6C90-0AC0-846BAAB114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295832-3E9F-5033-BC63-C1D5B2E636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09DD4E-BB52-2B32-F6DD-02684B7A1DAD}"/>
              </a:ext>
            </a:extLst>
          </p:cNvPr>
          <p:cNvSpPr>
            <a:spLocks noGrp="1"/>
          </p:cNvSpPr>
          <p:nvPr>
            <p:ph type="dt" sz="half" idx="10"/>
          </p:nvPr>
        </p:nvSpPr>
        <p:spPr/>
        <p:txBody>
          <a:body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2CC02659-3990-9CB7-64D8-65116EDA35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70806F-2561-5634-3630-DE083D586515}"/>
              </a:ext>
            </a:extLst>
          </p:cNvPr>
          <p:cNvSpPr>
            <a:spLocks noGrp="1"/>
          </p:cNvSpPr>
          <p:nvPr>
            <p:ph type="sldNum" sz="quarter" idx="12"/>
          </p:nvPr>
        </p:nvSpPr>
        <p:spPr/>
        <p:txBody>
          <a:bodyPr/>
          <a:lstStyle/>
          <a:p>
            <a:fld id="{8778A7F7-7BA3-46ED-BA9F-72DC2BBEA8AF}" type="slidenum">
              <a:rPr lang="en-US" smtClean="0"/>
              <a:t>‹#›</a:t>
            </a:fld>
            <a:endParaRPr lang="en-US"/>
          </a:p>
        </p:txBody>
      </p:sp>
    </p:spTree>
    <p:extLst>
      <p:ext uri="{BB962C8B-B14F-4D97-AF65-F5344CB8AC3E}">
        <p14:creationId xmlns:p14="http://schemas.microsoft.com/office/powerpoint/2010/main" val="4261440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AC964-2E10-3D40-8DFD-86463D579728}"/>
              </a:ext>
            </a:extLst>
          </p:cNvPr>
          <p:cNvSpPr>
            <a:spLocks noGrp="1"/>
          </p:cNvSpPr>
          <p:nvPr>
            <p:ph type="ctrTitle" hasCustomPrompt="1"/>
          </p:nvPr>
        </p:nvSpPr>
        <p:spPr>
          <a:xfrm>
            <a:off x="1524000" y="2257224"/>
            <a:ext cx="9144000" cy="1540451"/>
          </a:xfrm>
        </p:spPr>
        <p:txBody>
          <a:bodyPr anchor="b"/>
          <a:lstStyle>
            <a:lvl1pPr algn="ctr">
              <a:defRPr sz="6000">
                <a:solidFill>
                  <a:srgbClr val="1C5F6D"/>
                </a:solidFill>
              </a:defRPr>
            </a:lvl1pPr>
          </a:lstStyle>
          <a:p>
            <a:r>
              <a:rPr lang="en-US" dirty="0"/>
              <a:t>Presentation Title</a:t>
            </a:r>
          </a:p>
        </p:txBody>
      </p:sp>
      <p:sp>
        <p:nvSpPr>
          <p:cNvPr id="3" name="Subtitle 2">
            <a:extLst>
              <a:ext uri="{FF2B5EF4-FFF2-40B4-BE49-F238E27FC236}">
                <a16:creationId xmlns:a16="http://schemas.microsoft.com/office/drawing/2014/main" id="{CDBA1E08-051A-4247-8741-68270CE92C75}"/>
              </a:ext>
            </a:extLst>
          </p:cNvPr>
          <p:cNvSpPr>
            <a:spLocks noGrp="1"/>
          </p:cNvSpPr>
          <p:nvPr>
            <p:ph type="subTitle" idx="1" hasCustomPrompt="1"/>
          </p:nvPr>
        </p:nvSpPr>
        <p:spPr>
          <a:xfrm>
            <a:off x="1524000" y="3922984"/>
            <a:ext cx="9144000" cy="1442792"/>
          </a:xfrm>
        </p:spPr>
        <p:txBody>
          <a:bodyPr>
            <a:normAutofit/>
          </a:bodyPr>
          <a:lstStyle>
            <a:lvl1pPr marL="0" indent="0" algn="ctr">
              <a:buNone/>
              <a:defRPr sz="4000">
                <a:solidFill>
                  <a:srgbClr val="6D944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8" name="Picture 7">
            <a:extLst>
              <a:ext uri="{FF2B5EF4-FFF2-40B4-BE49-F238E27FC236}">
                <a16:creationId xmlns:a16="http://schemas.microsoft.com/office/drawing/2014/main" id="{044F6D62-F0E7-7C47-9A35-8AF6894FD575}"/>
              </a:ext>
            </a:extLst>
          </p:cNvPr>
          <p:cNvPicPr>
            <a:picLocks noChangeAspect="1"/>
          </p:cNvPicPr>
          <p:nvPr userDrawn="1"/>
        </p:nvPicPr>
        <p:blipFill>
          <a:blip r:embed="rId2"/>
          <a:stretch>
            <a:fillRect/>
          </a:stretch>
        </p:blipFill>
        <p:spPr>
          <a:xfrm>
            <a:off x="0" y="6065925"/>
            <a:ext cx="12192000" cy="792075"/>
          </a:xfrm>
          <a:prstGeom prst="rect">
            <a:avLst/>
          </a:prstGeom>
        </p:spPr>
      </p:pic>
      <p:pic>
        <p:nvPicPr>
          <p:cNvPr id="11" name="Picture 10">
            <a:extLst>
              <a:ext uri="{FF2B5EF4-FFF2-40B4-BE49-F238E27FC236}">
                <a16:creationId xmlns:a16="http://schemas.microsoft.com/office/drawing/2014/main" id="{B0FCE4F2-C638-2F4F-AA6C-BCD49727B7B4}"/>
              </a:ext>
            </a:extLst>
          </p:cNvPr>
          <p:cNvPicPr>
            <a:picLocks noChangeAspect="1"/>
          </p:cNvPicPr>
          <p:nvPr userDrawn="1"/>
        </p:nvPicPr>
        <p:blipFill>
          <a:blip r:embed="rId3"/>
          <a:stretch>
            <a:fillRect/>
          </a:stretch>
        </p:blipFill>
        <p:spPr>
          <a:xfrm>
            <a:off x="4174331" y="602168"/>
            <a:ext cx="3843338" cy="1538306"/>
          </a:xfrm>
          <a:prstGeom prst="rect">
            <a:avLst/>
          </a:prstGeom>
        </p:spPr>
      </p:pic>
    </p:spTree>
    <p:extLst>
      <p:ext uri="{BB962C8B-B14F-4D97-AF65-F5344CB8AC3E}">
        <p14:creationId xmlns:p14="http://schemas.microsoft.com/office/powerpoint/2010/main" val="6019099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8F934-DEAC-704A-9B8A-CA58066DA847}"/>
              </a:ext>
            </a:extLst>
          </p:cNvPr>
          <p:cNvSpPr>
            <a:spLocks noGrp="1"/>
          </p:cNvSpPr>
          <p:nvPr>
            <p:ph type="title"/>
          </p:nvPr>
        </p:nvSpPr>
        <p:spPr/>
        <p:txBody>
          <a:bodyPr/>
          <a:lstStyle>
            <a:lvl1pPr>
              <a:defRPr>
                <a:solidFill>
                  <a:srgbClr val="1C5F6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CA77D1F-5052-A745-A80B-728753820623}"/>
              </a:ext>
            </a:extLst>
          </p:cNvPr>
          <p:cNvSpPr>
            <a:spLocks noGrp="1"/>
          </p:cNvSpPr>
          <p:nvPr>
            <p:ph idx="1"/>
          </p:nvPr>
        </p:nvSpPr>
        <p:spPr>
          <a:xfrm>
            <a:off x="838200" y="1825625"/>
            <a:ext cx="10515600" cy="421438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D2A0ED65-E57F-B440-BDCC-C07EEC1B4351}"/>
              </a:ext>
            </a:extLst>
          </p:cNvPr>
          <p:cNvPicPr>
            <a:picLocks noChangeAspect="1"/>
          </p:cNvPicPr>
          <p:nvPr userDrawn="1"/>
        </p:nvPicPr>
        <p:blipFill>
          <a:blip r:embed="rId2"/>
          <a:stretch>
            <a:fillRect/>
          </a:stretch>
        </p:blipFill>
        <p:spPr>
          <a:xfrm>
            <a:off x="0" y="6492875"/>
            <a:ext cx="12192000" cy="365125"/>
          </a:xfrm>
          <a:prstGeom prst="rect">
            <a:avLst/>
          </a:prstGeom>
        </p:spPr>
      </p:pic>
      <p:pic>
        <p:nvPicPr>
          <p:cNvPr id="9" name="Picture 8">
            <a:extLst>
              <a:ext uri="{FF2B5EF4-FFF2-40B4-BE49-F238E27FC236}">
                <a16:creationId xmlns:a16="http://schemas.microsoft.com/office/drawing/2014/main" id="{51C453AF-2C1C-254F-8CC5-52CF3F3A3A59}"/>
              </a:ext>
            </a:extLst>
          </p:cNvPr>
          <p:cNvPicPr>
            <a:picLocks noChangeAspect="1"/>
          </p:cNvPicPr>
          <p:nvPr userDrawn="1"/>
        </p:nvPicPr>
        <p:blipFill>
          <a:blip r:embed="rId3"/>
          <a:stretch>
            <a:fillRect/>
          </a:stretch>
        </p:blipFill>
        <p:spPr>
          <a:xfrm>
            <a:off x="10589711" y="5910793"/>
            <a:ext cx="1319900" cy="528293"/>
          </a:xfrm>
          <a:prstGeom prst="rect">
            <a:avLst/>
          </a:prstGeom>
        </p:spPr>
      </p:pic>
    </p:spTree>
    <p:extLst>
      <p:ext uri="{BB962C8B-B14F-4D97-AF65-F5344CB8AC3E}">
        <p14:creationId xmlns:p14="http://schemas.microsoft.com/office/powerpoint/2010/main" val="17396069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CC454-30DF-3B48-9D91-42C978963419}"/>
              </a:ext>
            </a:extLst>
          </p:cNvPr>
          <p:cNvSpPr>
            <a:spLocks noGrp="1"/>
          </p:cNvSpPr>
          <p:nvPr>
            <p:ph type="title"/>
          </p:nvPr>
        </p:nvSpPr>
        <p:spPr/>
        <p:txBody>
          <a:bodyPr/>
          <a:lstStyle>
            <a:lvl1pPr>
              <a:defRPr>
                <a:solidFill>
                  <a:srgbClr val="1C5F6D"/>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CDC4DFC2-A66A-1A4A-BBF0-CE0E1D21464A}"/>
              </a:ext>
            </a:extLst>
          </p:cNvPr>
          <p:cNvSpPr>
            <a:spLocks noGrp="1"/>
          </p:cNvSpPr>
          <p:nvPr>
            <p:ph sz="half" idx="1"/>
          </p:nvPr>
        </p:nvSpPr>
        <p:spPr>
          <a:xfrm>
            <a:off x="838200" y="1825625"/>
            <a:ext cx="5181600" cy="4232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68B77F9-8044-F247-9912-AC707713CC3B}"/>
              </a:ext>
            </a:extLst>
          </p:cNvPr>
          <p:cNvSpPr>
            <a:spLocks noGrp="1"/>
          </p:cNvSpPr>
          <p:nvPr>
            <p:ph sz="half" idx="2"/>
          </p:nvPr>
        </p:nvSpPr>
        <p:spPr>
          <a:xfrm>
            <a:off x="6172200" y="1825625"/>
            <a:ext cx="5181600" cy="4232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57D98B3-362E-4E43-830B-384344098C91}"/>
              </a:ext>
            </a:extLst>
          </p:cNvPr>
          <p:cNvPicPr>
            <a:picLocks noChangeAspect="1"/>
          </p:cNvPicPr>
          <p:nvPr userDrawn="1"/>
        </p:nvPicPr>
        <p:blipFill>
          <a:blip r:embed="rId2"/>
          <a:stretch>
            <a:fillRect/>
          </a:stretch>
        </p:blipFill>
        <p:spPr>
          <a:xfrm>
            <a:off x="0" y="6492875"/>
            <a:ext cx="12192000" cy="365125"/>
          </a:xfrm>
          <a:prstGeom prst="rect">
            <a:avLst/>
          </a:prstGeom>
        </p:spPr>
      </p:pic>
      <p:pic>
        <p:nvPicPr>
          <p:cNvPr id="10" name="Picture 9">
            <a:extLst>
              <a:ext uri="{FF2B5EF4-FFF2-40B4-BE49-F238E27FC236}">
                <a16:creationId xmlns:a16="http://schemas.microsoft.com/office/drawing/2014/main" id="{DA5767A5-5782-FF4F-A942-4D4C3CE64797}"/>
              </a:ext>
            </a:extLst>
          </p:cNvPr>
          <p:cNvPicPr>
            <a:picLocks noChangeAspect="1"/>
          </p:cNvPicPr>
          <p:nvPr userDrawn="1"/>
        </p:nvPicPr>
        <p:blipFill>
          <a:blip r:embed="rId3"/>
          <a:stretch>
            <a:fillRect/>
          </a:stretch>
        </p:blipFill>
        <p:spPr>
          <a:xfrm>
            <a:off x="10589711" y="5910793"/>
            <a:ext cx="1319900" cy="528293"/>
          </a:xfrm>
          <a:prstGeom prst="rect">
            <a:avLst/>
          </a:prstGeom>
        </p:spPr>
      </p:pic>
    </p:spTree>
    <p:extLst>
      <p:ext uri="{BB962C8B-B14F-4D97-AF65-F5344CB8AC3E}">
        <p14:creationId xmlns:p14="http://schemas.microsoft.com/office/powerpoint/2010/main" val="10918605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41261-DC8A-C543-BD71-5DE9D72FEF54}"/>
              </a:ext>
            </a:extLst>
          </p:cNvPr>
          <p:cNvSpPr>
            <a:spLocks noGrp="1"/>
          </p:cNvSpPr>
          <p:nvPr>
            <p:ph type="title"/>
          </p:nvPr>
        </p:nvSpPr>
        <p:spPr/>
        <p:txBody>
          <a:bodyPr/>
          <a:lstStyle>
            <a:lvl1pPr>
              <a:defRPr>
                <a:solidFill>
                  <a:srgbClr val="1C5F6D"/>
                </a:solidFill>
              </a:defRPr>
            </a:lvl1pPr>
          </a:lstStyle>
          <a:p>
            <a:r>
              <a:rPr lang="en-US" dirty="0"/>
              <a:t>Click to edit Master title style</a:t>
            </a:r>
          </a:p>
        </p:txBody>
      </p:sp>
      <p:pic>
        <p:nvPicPr>
          <p:cNvPr id="5" name="Picture 4">
            <a:extLst>
              <a:ext uri="{FF2B5EF4-FFF2-40B4-BE49-F238E27FC236}">
                <a16:creationId xmlns:a16="http://schemas.microsoft.com/office/drawing/2014/main" id="{0E83874A-4AAE-8541-8FFB-1FD601C0F7B8}"/>
              </a:ext>
            </a:extLst>
          </p:cNvPr>
          <p:cNvPicPr>
            <a:picLocks noChangeAspect="1"/>
          </p:cNvPicPr>
          <p:nvPr userDrawn="1"/>
        </p:nvPicPr>
        <p:blipFill>
          <a:blip r:embed="rId2"/>
          <a:stretch>
            <a:fillRect/>
          </a:stretch>
        </p:blipFill>
        <p:spPr>
          <a:xfrm>
            <a:off x="0" y="6492875"/>
            <a:ext cx="12192000" cy="365125"/>
          </a:xfrm>
          <a:prstGeom prst="rect">
            <a:avLst/>
          </a:prstGeom>
        </p:spPr>
      </p:pic>
      <p:pic>
        <p:nvPicPr>
          <p:cNvPr id="8" name="Picture 7">
            <a:extLst>
              <a:ext uri="{FF2B5EF4-FFF2-40B4-BE49-F238E27FC236}">
                <a16:creationId xmlns:a16="http://schemas.microsoft.com/office/drawing/2014/main" id="{A75B6721-F203-3940-8862-7FB7875F74B4}"/>
              </a:ext>
            </a:extLst>
          </p:cNvPr>
          <p:cNvPicPr>
            <a:picLocks noChangeAspect="1"/>
          </p:cNvPicPr>
          <p:nvPr userDrawn="1"/>
        </p:nvPicPr>
        <p:blipFill>
          <a:blip r:embed="rId3"/>
          <a:stretch>
            <a:fillRect/>
          </a:stretch>
        </p:blipFill>
        <p:spPr>
          <a:xfrm>
            <a:off x="10589711" y="5910793"/>
            <a:ext cx="1319900" cy="528293"/>
          </a:xfrm>
          <a:prstGeom prst="rect">
            <a:avLst/>
          </a:prstGeom>
        </p:spPr>
      </p:pic>
    </p:spTree>
    <p:extLst>
      <p:ext uri="{BB962C8B-B14F-4D97-AF65-F5344CB8AC3E}">
        <p14:creationId xmlns:p14="http://schemas.microsoft.com/office/powerpoint/2010/main" val="1706947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FE42564-5B82-E548-8FF1-B68CCF362103}"/>
              </a:ext>
            </a:extLst>
          </p:cNvPr>
          <p:cNvPicPr>
            <a:picLocks noChangeAspect="1"/>
          </p:cNvPicPr>
          <p:nvPr userDrawn="1"/>
        </p:nvPicPr>
        <p:blipFill>
          <a:blip r:embed="rId2"/>
          <a:stretch>
            <a:fillRect/>
          </a:stretch>
        </p:blipFill>
        <p:spPr>
          <a:xfrm>
            <a:off x="0" y="6492875"/>
            <a:ext cx="12192000" cy="365125"/>
          </a:xfrm>
          <a:prstGeom prst="rect">
            <a:avLst/>
          </a:prstGeom>
        </p:spPr>
      </p:pic>
      <p:pic>
        <p:nvPicPr>
          <p:cNvPr id="7" name="Picture 6">
            <a:extLst>
              <a:ext uri="{FF2B5EF4-FFF2-40B4-BE49-F238E27FC236}">
                <a16:creationId xmlns:a16="http://schemas.microsoft.com/office/drawing/2014/main" id="{FF47B7EB-1FAB-BA46-B296-C092C6D91BBF}"/>
              </a:ext>
            </a:extLst>
          </p:cNvPr>
          <p:cNvPicPr>
            <a:picLocks noChangeAspect="1"/>
          </p:cNvPicPr>
          <p:nvPr userDrawn="1"/>
        </p:nvPicPr>
        <p:blipFill>
          <a:blip r:embed="rId3"/>
          <a:stretch>
            <a:fillRect/>
          </a:stretch>
        </p:blipFill>
        <p:spPr>
          <a:xfrm>
            <a:off x="10589711" y="5910793"/>
            <a:ext cx="1319900" cy="528293"/>
          </a:xfrm>
          <a:prstGeom prst="rect">
            <a:avLst/>
          </a:prstGeom>
        </p:spPr>
      </p:pic>
    </p:spTree>
    <p:extLst>
      <p:ext uri="{BB962C8B-B14F-4D97-AF65-F5344CB8AC3E}">
        <p14:creationId xmlns:p14="http://schemas.microsoft.com/office/powerpoint/2010/main" val="6974931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BC2FF86-DD62-56CF-11ED-33A2E80686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C532095-6F29-4914-D47F-F4B3EB9E38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6E4481-1730-F2C7-4D92-8370F3A5F1E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13FB3B-3EAA-40CE-8ACE-6EA148F04BBF}" type="datetimeFigureOut">
              <a:rPr lang="en-US" smtClean="0"/>
              <a:t>11/21/2023</a:t>
            </a:fld>
            <a:endParaRPr lang="en-US"/>
          </a:p>
        </p:txBody>
      </p:sp>
      <p:sp>
        <p:nvSpPr>
          <p:cNvPr id="5" name="Footer Placeholder 4">
            <a:extLst>
              <a:ext uri="{FF2B5EF4-FFF2-40B4-BE49-F238E27FC236}">
                <a16:creationId xmlns:a16="http://schemas.microsoft.com/office/drawing/2014/main" id="{F4613B04-A7BE-DF4C-B298-8C946452B1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3F92C6-9BE9-2C8F-5919-E7645BFFD3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78A7F7-7BA3-46ED-BA9F-72DC2BBEA8AF}" type="slidenum">
              <a:rPr lang="en-US" smtClean="0"/>
              <a:t>‹#›</a:t>
            </a:fld>
            <a:endParaRPr lang="en-US"/>
          </a:p>
        </p:txBody>
      </p:sp>
    </p:spTree>
    <p:extLst>
      <p:ext uri="{BB962C8B-B14F-4D97-AF65-F5344CB8AC3E}">
        <p14:creationId xmlns:p14="http://schemas.microsoft.com/office/powerpoint/2010/main" val="30235155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51" r:id="rId3"/>
    <p:sldLayoutId id="2147483663" r:id="rId4"/>
    <p:sldLayoutId id="2147483653" r:id="rId5"/>
    <p:sldLayoutId id="2147483664" r:id="rId6"/>
    <p:sldLayoutId id="214748366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A8E71-3B6D-0E48-B346-D50A17F8E5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DA1C79F-FCBE-F649-863A-FA7223CF37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954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txStyles>
    <p:titleStyle>
      <a:lvl1pPr algn="l" defTabSz="914400" rtl="0" eaLnBrk="1" latinLnBrk="0" hangingPunct="1">
        <a:lnSpc>
          <a:spcPct val="90000"/>
        </a:lnSpc>
        <a:spcBef>
          <a:spcPct val="0"/>
        </a:spcBef>
        <a:buNone/>
        <a:defRPr sz="4400" b="1" kern="1200">
          <a:solidFill>
            <a:srgbClr val="007AB5"/>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2.xml.rels><?xml version="1.0" encoding="UTF-8" standalone="yes"?>
<Relationships xmlns="http://schemas.openxmlformats.org/package/2006/relationships"><Relationship Id="rId8" Type="http://schemas.openxmlformats.org/officeDocument/2006/relationships/image" Target="../media/image16.jpg"/><Relationship Id="rId13" Type="http://schemas.openxmlformats.org/officeDocument/2006/relationships/image" Target="../media/image21.JPG"/><Relationship Id="rId3" Type="http://schemas.openxmlformats.org/officeDocument/2006/relationships/image" Target="../media/image13.png"/><Relationship Id="rId7" Type="http://schemas.openxmlformats.org/officeDocument/2006/relationships/image" Target="../media/image15.jpg"/><Relationship Id="rId12"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14.png"/><Relationship Id="rId11" Type="http://schemas.openxmlformats.org/officeDocument/2006/relationships/image" Target="../media/image19.jpg"/><Relationship Id="rId5" Type="http://schemas.openxmlformats.org/officeDocument/2006/relationships/hyperlink" Target="https://creativecommons.org/licenses/by-sa/3.0/" TargetMode="External"/><Relationship Id="rId10" Type="http://schemas.openxmlformats.org/officeDocument/2006/relationships/image" Target="../media/image18.JPG"/><Relationship Id="rId4" Type="http://schemas.openxmlformats.org/officeDocument/2006/relationships/hyperlink" Target="https://en.wikipedia.org/wiki/Resource_recovery" TargetMode="External"/><Relationship Id="rId9" Type="http://schemas.openxmlformats.org/officeDocument/2006/relationships/image" Target="../media/image17.JPG"/></Relationships>
</file>

<file path=ppt/slides/_rels/slide23.xml.rels><?xml version="1.0" encoding="UTF-8" standalone="yes"?>
<Relationships xmlns="http://schemas.openxmlformats.org/package/2006/relationships"><Relationship Id="rId8" Type="http://schemas.openxmlformats.org/officeDocument/2006/relationships/image" Target="../media/image25.JPG"/><Relationship Id="rId13" Type="http://schemas.openxmlformats.org/officeDocument/2006/relationships/image" Target="../media/image30.jpg"/><Relationship Id="rId18" Type="http://schemas.openxmlformats.org/officeDocument/2006/relationships/image" Target="../media/image35.jpeg"/><Relationship Id="rId3" Type="http://schemas.openxmlformats.org/officeDocument/2006/relationships/hyperlink" Target="https://en.wikipedia.org/wiki/Resource_recovery" TargetMode="External"/><Relationship Id="rId7" Type="http://schemas.openxmlformats.org/officeDocument/2006/relationships/image" Target="../media/image24.jpeg"/><Relationship Id="rId12" Type="http://schemas.openxmlformats.org/officeDocument/2006/relationships/image" Target="../media/image29.jpg"/><Relationship Id="rId17" Type="http://schemas.openxmlformats.org/officeDocument/2006/relationships/image" Target="../media/image34.jpg"/><Relationship Id="rId2" Type="http://schemas.openxmlformats.org/officeDocument/2006/relationships/notesSlide" Target="../notesSlides/notesSlide6.xml"/><Relationship Id="rId16" Type="http://schemas.openxmlformats.org/officeDocument/2006/relationships/image" Target="../media/image33.jpeg"/><Relationship Id="rId1" Type="http://schemas.openxmlformats.org/officeDocument/2006/relationships/slideLayout" Target="../slideLayouts/slideLayout13.xml"/><Relationship Id="rId6" Type="http://schemas.openxmlformats.org/officeDocument/2006/relationships/image" Target="../media/image23.JPG"/><Relationship Id="rId11" Type="http://schemas.openxmlformats.org/officeDocument/2006/relationships/image" Target="../media/image28.JPG"/><Relationship Id="rId5" Type="http://schemas.openxmlformats.org/officeDocument/2006/relationships/image" Target="../media/image22.jpeg"/><Relationship Id="rId15" Type="http://schemas.openxmlformats.org/officeDocument/2006/relationships/image" Target="../media/image32.jpg"/><Relationship Id="rId10" Type="http://schemas.openxmlformats.org/officeDocument/2006/relationships/image" Target="../media/image27.jpg"/><Relationship Id="rId19" Type="http://schemas.openxmlformats.org/officeDocument/2006/relationships/image" Target="../media/image36.jpg"/><Relationship Id="rId4" Type="http://schemas.openxmlformats.org/officeDocument/2006/relationships/hyperlink" Target="https://creativecommons.org/licenses/by-sa/3.0/" TargetMode="External"/><Relationship Id="rId9" Type="http://schemas.openxmlformats.org/officeDocument/2006/relationships/image" Target="../media/image26.JPG"/><Relationship Id="rId14" Type="http://schemas.openxmlformats.org/officeDocument/2006/relationships/image" Target="../media/image31.jpeg"/></Relationships>
</file>

<file path=ppt/slides/_rels/slide2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7.jpeg"/><Relationship Id="rId7"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8.jpg"/><Relationship Id="rId5" Type="http://schemas.openxmlformats.org/officeDocument/2006/relationships/hyperlink" Target="https://creativecommons.org/licenses/by-sa/3.0/" TargetMode="External"/><Relationship Id="rId4" Type="http://schemas.openxmlformats.org/officeDocument/2006/relationships/hyperlink" Target="https://en.wikipedia.org/wiki/Resource_recovery" TargetMode="External"/></Relationships>
</file>

<file path=ppt/slides/_rels/slide25.xml.rels><?xml version="1.0" encoding="UTF-8" standalone="yes"?>
<Relationships xmlns="http://schemas.openxmlformats.org/package/2006/relationships"><Relationship Id="rId8" Type="http://schemas.openxmlformats.org/officeDocument/2006/relationships/image" Target="../media/image43.jpg"/><Relationship Id="rId13" Type="http://schemas.openxmlformats.org/officeDocument/2006/relationships/image" Target="../media/image46.JPG"/><Relationship Id="rId3" Type="http://schemas.openxmlformats.org/officeDocument/2006/relationships/image" Target="../media/image41.jpg"/><Relationship Id="rId7" Type="http://schemas.openxmlformats.org/officeDocument/2006/relationships/hyperlink" Target="https://creativecommons.org/licenses/by-sa/3.0/" TargetMode="External"/><Relationship Id="rId12" Type="http://schemas.openxmlformats.org/officeDocument/2006/relationships/image" Target="../media/image45.jfif"/><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hyperlink" Target="https://en.wikipedia.org/wiki/Resource_recovery" TargetMode="External"/><Relationship Id="rId11" Type="http://schemas.openxmlformats.org/officeDocument/2006/relationships/image" Target="../media/image14.png"/><Relationship Id="rId5" Type="http://schemas.openxmlformats.org/officeDocument/2006/relationships/image" Target="../media/image42.jpg"/><Relationship Id="rId15" Type="http://schemas.openxmlformats.org/officeDocument/2006/relationships/image" Target="../media/image48.jpeg"/><Relationship Id="rId10" Type="http://schemas.openxmlformats.org/officeDocument/2006/relationships/hyperlink" Target="http://www.tomcorsonknowles.com/blog/the-importance-and-beauty-of-water-in-our-body/" TargetMode="External"/><Relationship Id="rId4" Type="http://schemas.openxmlformats.org/officeDocument/2006/relationships/hyperlink" Target="https://pxhere.com/en/photo/650642" TargetMode="External"/><Relationship Id="rId9" Type="http://schemas.openxmlformats.org/officeDocument/2006/relationships/image" Target="../media/image44.jpg"/><Relationship Id="rId14" Type="http://schemas.openxmlformats.org/officeDocument/2006/relationships/image" Target="../media/image47.jpg"/></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51.jpg"/><Relationship Id="rId7" Type="http://schemas.openxmlformats.org/officeDocument/2006/relationships/image" Target="../media/image55.JPG"/><Relationship Id="rId2" Type="http://schemas.openxmlformats.org/officeDocument/2006/relationships/image" Target="../media/image50.jpg"/><Relationship Id="rId1" Type="http://schemas.openxmlformats.org/officeDocument/2006/relationships/slideLayout" Target="../slideLayouts/slideLayout13.xml"/><Relationship Id="rId6" Type="http://schemas.openxmlformats.org/officeDocument/2006/relationships/image" Target="../media/image54.JPG"/><Relationship Id="rId5" Type="http://schemas.openxmlformats.org/officeDocument/2006/relationships/image" Target="../media/image53.JPG"/><Relationship Id="rId4" Type="http://schemas.openxmlformats.org/officeDocument/2006/relationships/image" Target="../media/image52.JPG"/></Relationships>
</file>

<file path=ppt/slides/_rels/slide31.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1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D473-7973-A84B-B0BB-0AF9EEC65BE9}"/>
              </a:ext>
            </a:extLst>
          </p:cNvPr>
          <p:cNvSpPr>
            <a:spLocks noGrp="1"/>
          </p:cNvSpPr>
          <p:nvPr>
            <p:ph type="ctrTitle"/>
          </p:nvPr>
        </p:nvSpPr>
        <p:spPr>
          <a:xfrm>
            <a:off x="1349339" y="2935016"/>
            <a:ext cx="9144000" cy="1540451"/>
          </a:xfrm>
        </p:spPr>
        <p:txBody>
          <a:bodyPr>
            <a:normAutofit fontScale="90000"/>
          </a:bodyPr>
          <a:lstStyle/>
          <a:p>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br>
              <a:rPr lang="en-US" dirty="0"/>
            </a:br>
            <a:r>
              <a:rPr lang="en-US" dirty="0"/>
              <a:t>2024 Planning and Development Division</a:t>
            </a:r>
            <a:br>
              <a:rPr lang="en-US" dirty="0"/>
            </a:br>
            <a:endParaRPr lang="en-US" dirty="0"/>
          </a:p>
        </p:txBody>
      </p:sp>
      <p:sp>
        <p:nvSpPr>
          <p:cNvPr id="3" name="Subtitle 2">
            <a:extLst>
              <a:ext uri="{FF2B5EF4-FFF2-40B4-BE49-F238E27FC236}">
                <a16:creationId xmlns:a16="http://schemas.microsoft.com/office/drawing/2014/main" id="{230BA837-50D9-6943-9892-4FBCDE5FF670}"/>
              </a:ext>
            </a:extLst>
          </p:cNvPr>
          <p:cNvSpPr>
            <a:spLocks noGrp="1"/>
          </p:cNvSpPr>
          <p:nvPr>
            <p:ph type="subTitle" idx="1"/>
          </p:nvPr>
        </p:nvSpPr>
        <p:spPr/>
        <p:txBody>
          <a:bodyPr/>
          <a:lstStyle/>
          <a:p>
            <a:r>
              <a:rPr lang="en-US" dirty="0"/>
              <a:t>Andrew Allen, Director of Planning and Development </a:t>
            </a:r>
          </a:p>
          <a:p>
            <a:endParaRPr lang="en-US" dirty="0"/>
          </a:p>
        </p:txBody>
      </p:sp>
      <p:sp>
        <p:nvSpPr>
          <p:cNvPr id="5" name="TextBox 4">
            <a:extLst>
              <a:ext uri="{FF2B5EF4-FFF2-40B4-BE49-F238E27FC236}">
                <a16:creationId xmlns:a16="http://schemas.microsoft.com/office/drawing/2014/main" id="{DE46BD9B-2E62-0E4E-9BF8-D29534FEF233}"/>
              </a:ext>
            </a:extLst>
          </p:cNvPr>
          <p:cNvSpPr txBox="1"/>
          <p:nvPr/>
        </p:nvSpPr>
        <p:spPr>
          <a:xfrm>
            <a:off x="5208608" y="10532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423141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Division Overview</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p:txBody>
          <a:bodyPr/>
          <a:lstStyle/>
          <a:p>
            <a:pPr marL="514350" indent="-514350">
              <a:buFont typeface="+mj-lt"/>
              <a:buAutoNum type="arabicPeriod"/>
            </a:pPr>
            <a:r>
              <a:rPr lang="en-US" dirty="0"/>
              <a:t>Development Services</a:t>
            </a:r>
          </a:p>
          <a:p>
            <a:pPr marL="514350" indent="-514350">
              <a:buFont typeface="+mj-lt"/>
              <a:buAutoNum type="arabicPeriod"/>
            </a:pPr>
            <a:endParaRPr lang="en-US" dirty="0"/>
          </a:p>
          <a:p>
            <a:pPr marL="514350" indent="-514350">
              <a:buFont typeface="+mj-lt"/>
              <a:buAutoNum type="arabicPeriod"/>
            </a:pPr>
            <a:r>
              <a:rPr lang="en-US" dirty="0"/>
              <a:t>Building Inspection </a:t>
            </a:r>
          </a:p>
          <a:p>
            <a:pPr marL="514350" indent="-514350">
              <a:buFont typeface="+mj-lt"/>
              <a:buAutoNum type="arabicPeriod"/>
            </a:pPr>
            <a:endParaRPr lang="en-US" dirty="0"/>
          </a:p>
          <a:p>
            <a:pPr marL="514350" indent="-514350">
              <a:buFont typeface="+mj-lt"/>
              <a:buAutoNum type="arabicPeriod"/>
            </a:pPr>
            <a:r>
              <a:rPr lang="en-US" dirty="0"/>
              <a:t>Bylaw Enforcement </a:t>
            </a:r>
          </a:p>
        </p:txBody>
      </p:sp>
    </p:spTree>
    <p:extLst>
      <p:ext uri="{BB962C8B-B14F-4D97-AF65-F5344CB8AC3E}">
        <p14:creationId xmlns:p14="http://schemas.microsoft.com/office/powerpoint/2010/main" val="3096914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2023 Operating Review</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p:txBody>
          <a:bodyPr>
            <a:normAutofit lnSpcReduction="10000"/>
          </a:bodyPr>
          <a:lstStyle/>
          <a:p>
            <a:pPr marL="0" indent="0">
              <a:buNone/>
            </a:pPr>
            <a:r>
              <a:rPr lang="en-US" b="1" dirty="0"/>
              <a:t>Development Services </a:t>
            </a:r>
          </a:p>
          <a:p>
            <a:pPr marL="0" indent="0">
              <a:buNone/>
            </a:pPr>
            <a:r>
              <a:rPr lang="en-US" dirty="0"/>
              <a:t>Application Fees - $90,000 </a:t>
            </a:r>
          </a:p>
          <a:p>
            <a:pPr marL="0" indent="0">
              <a:buNone/>
            </a:pPr>
            <a:endParaRPr lang="en-US" dirty="0"/>
          </a:p>
          <a:p>
            <a:pPr marL="0" indent="0">
              <a:buNone/>
            </a:pPr>
            <a:r>
              <a:rPr lang="en-US" b="1" dirty="0"/>
              <a:t>Pending Amenity Contributions: </a:t>
            </a:r>
          </a:p>
          <a:p>
            <a:r>
              <a:rPr lang="en-US" dirty="0"/>
              <a:t>Mills Rd - $57,500 </a:t>
            </a:r>
          </a:p>
          <a:p>
            <a:r>
              <a:rPr lang="en-US" dirty="0"/>
              <a:t>Shoal Way  –$580,000 or equivalent of discounted units</a:t>
            </a:r>
          </a:p>
          <a:p>
            <a:r>
              <a:rPr lang="en-US" dirty="0"/>
              <a:t>Reef Road – $235,000</a:t>
            </a:r>
          </a:p>
          <a:p>
            <a:r>
              <a:rPr lang="en-US" dirty="0"/>
              <a:t>Derby Road – $260,000</a:t>
            </a:r>
          </a:p>
          <a:p>
            <a:r>
              <a:rPr lang="en-US" dirty="0"/>
              <a:t>Tower Road - $162,500</a:t>
            </a:r>
          </a:p>
          <a:p>
            <a:pPr marL="0" indent="0">
              <a:buNone/>
            </a:pPr>
            <a:endParaRPr lang="en-US" dirty="0"/>
          </a:p>
        </p:txBody>
      </p:sp>
    </p:spTree>
    <p:extLst>
      <p:ext uri="{BB962C8B-B14F-4D97-AF65-F5344CB8AC3E}">
        <p14:creationId xmlns:p14="http://schemas.microsoft.com/office/powerpoint/2010/main" val="31333417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9CDB4-3827-C29E-9900-8BC52EC0C03E}"/>
              </a:ext>
            </a:extLst>
          </p:cNvPr>
          <p:cNvSpPr>
            <a:spLocks noGrp="1"/>
          </p:cNvSpPr>
          <p:nvPr>
            <p:ph type="title"/>
          </p:nvPr>
        </p:nvSpPr>
        <p:spPr/>
        <p:txBody>
          <a:bodyPr/>
          <a:lstStyle/>
          <a:p>
            <a:r>
              <a:rPr lang="en-US" dirty="0"/>
              <a:t>2023 Operating Review</a:t>
            </a:r>
          </a:p>
        </p:txBody>
      </p:sp>
      <p:sp>
        <p:nvSpPr>
          <p:cNvPr id="3" name="Content Placeholder 2">
            <a:extLst>
              <a:ext uri="{FF2B5EF4-FFF2-40B4-BE49-F238E27FC236}">
                <a16:creationId xmlns:a16="http://schemas.microsoft.com/office/drawing/2014/main" id="{DCDCA28C-70D0-DF1B-94AE-27E6601174E8}"/>
              </a:ext>
            </a:extLst>
          </p:cNvPr>
          <p:cNvSpPr>
            <a:spLocks noGrp="1"/>
          </p:cNvSpPr>
          <p:nvPr>
            <p:ph idx="1"/>
          </p:nvPr>
        </p:nvSpPr>
        <p:spPr/>
        <p:txBody>
          <a:bodyPr/>
          <a:lstStyle/>
          <a:p>
            <a:pPr marL="0" indent="0">
              <a:buNone/>
            </a:pPr>
            <a:r>
              <a:rPr lang="en-US" b="1" dirty="0"/>
              <a:t>Building Inspection  </a:t>
            </a:r>
          </a:p>
          <a:p>
            <a:pPr marL="0" indent="0">
              <a:buNone/>
            </a:pPr>
            <a:r>
              <a:rPr lang="en-US" dirty="0"/>
              <a:t>Permit Application Fees - $892,000</a:t>
            </a:r>
          </a:p>
          <a:p>
            <a:pPr marL="0" indent="0">
              <a:buNone/>
            </a:pPr>
            <a:endParaRPr lang="en-US" dirty="0"/>
          </a:p>
          <a:p>
            <a:pPr marL="0" indent="0">
              <a:buNone/>
            </a:pPr>
            <a:r>
              <a:rPr lang="en-US" b="1" dirty="0"/>
              <a:t>Bylaw Enforcement</a:t>
            </a:r>
          </a:p>
          <a:p>
            <a:pPr marL="0" indent="0">
              <a:buNone/>
            </a:pPr>
            <a:r>
              <a:rPr lang="en-US" dirty="0"/>
              <a:t>License Revenue – $251,553</a:t>
            </a:r>
          </a:p>
          <a:p>
            <a:pPr marL="0" indent="0">
              <a:buNone/>
            </a:pPr>
            <a:r>
              <a:rPr lang="en-US" dirty="0"/>
              <a:t>Fines  - $21,977</a:t>
            </a:r>
          </a:p>
          <a:p>
            <a:endParaRPr lang="en-US" dirty="0"/>
          </a:p>
        </p:txBody>
      </p:sp>
    </p:spTree>
    <p:extLst>
      <p:ext uri="{BB962C8B-B14F-4D97-AF65-F5344CB8AC3E}">
        <p14:creationId xmlns:p14="http://schemas.microsoft.com/office/powerpoint/2010/main" val="3245533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89503-FD24-10FA-6551-56978911267D}"/>
              </a:ext>
            </a:extLst>
          </p:cNvPr>
          <p:cNvSpPr>
            <a:spLocks noGrp="1"/>
          </p:cNvSpPr>
          <p:nvPr>
            <p:ph type="title"/>
          </p:nvPr>
        </p:nvSpPr>
        <p:spPr/>
        <p:txBody>
          <a:bodyPr/>
          <a:lstStyle/>
          <a:p>
            <a:r>
              <a:rPr lang="en-US" dirty="0"/>
              <a:t>2023 Operating Review</a:t>
            </a:r>
          </a:p>
        </p:txBody>
      </p:sp>
      <p:sp>
        <p:nvSpPr>
          <p:cNvPr id="3" name="Content Placeholder 2">
            <a:extLst>
              <a:ext uri="{FF2B5EF4-FFF2-40B4-BE49-F238E27FC236}">
                <a16:creationId xmlns:a16="http://schemas.microsoft.com/office/drawing/2014/main" id="{E045BC1E-30F5-D017-BB96-2CE39E827077}"/>
              </a:ext>
            </a:extLst>
          </p:cNvPr>
          <p:cNvSpPr>
            <a:spLocks noGrp="1"/>
          </p:cNvSpPr>
          <p:nvPr>
            <p:ph idx="1"/>
          </p:nvPr>
        </p:nvSpPr>
        <p:spPr/>
        <p:txBody>
          <a:bodyPr/>
          <a:lstStyle/>
          <a:p>
            <a:pPr marL="0" indent="0">
              <a:buNone/>
            </a:pPr>
            <a:r>
              <a:rPr lang="en-CA" b="1" dirty="0"/>
              <a:t>Staff Summary </a:t>
            </a:r>
          </a:p>
          <a:p>
            <a:r>
              <a:rPr lang="en-CA" dirty="0"/>
              <a:t>Sr. Policy Planner vacant for eight months and now filled</a:t>
            </a:r>
          </a:p>
          <a:p>
            <a:pPr marL="0" indent="0">
              <a:buNone/>
            </a:pPr>
            <a:endParaRPr lang="en-CA" dirty="0"/>
          </a:p>
          <a:p>
            <a:r>
              <a:rPr lang="en-CA" dirty="0"/>
              <a:t>Third Bylaw Officer added in July </a:t>
            </a:r>
          </a:p>
          <a:p>
            <a:endParaRPr lang="en-CA" dirty="0"/>
          </a:p>
          <a:p>
            <a:r>
              <a:rPr lang="en-CA" dirty="0"/>
              <a:t>Building Official position vacant from July to November </a:t>
            </a:r>
          </a:p>
          <a:p>
            <a:endParaRPr lang="en-CA" dirty="0"/>
          </a:p>
          <a:p>
            <a:r>
              <a:rPr lang="en-CA" dirty="0"/>
              <a:t>Sr. Development Planner presently vacant </a:t>
            </a:r>
          </a:p>
          <a:p>
            <a:endParaRPr lang="en-US" dirty="0"/>
          </a:p>
        </p:txBody>
      </p:sp>
    </p:spTree>
    <p:extLst>
      <p:ext uri="{BB962C8B-B14F-4D97-AF65-F5344CB8AC3E}">
        <p14:creationId xmlns:p14="http://schemas.microsoft.com/office/powerpoint/2010/main" val="3339323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12AFEE-8F52-03A7-67E5-28FC3CB1AE43}"/>
              </a:ext>
            </a:extLst>
          </p:cNvPr>
          <p:cNvSpPr>
            <a:spLocks noGrp="1"/>
          </p:cNvSpPr>
          <p:nvPr>
            <p:ph type="title"/>
          </p:nvPr>
        </p:nvSpPr>
        <p:spPr/>
        <p:txBody>
          <a:bodyPr/>
          <a:lstStyle/>
          <a:p>
            <a:r>
              <a:rPr lang="en-US" dirty="0"/>
              <a:t>2023 Operating Review</a:t>
            </a:r>
          </a:p>
        </p:txBody>
      </p:sp>
      <p:sp>
        <p:nvSpPr>
          <p:cNvPr id="3" name="Content Placeholder 2">
            <a:extLst>
              <a:ext uri="{FF2B5EF4-FFF2-40B4-BE49-F238E27FC236}">
                <a16:creationId xmlns:a16="http://schemas.microsoft.com/office/drawing/2014/main" id="{1080E7B9-FB33-4E7C-303A-C7FA481E73DC}"/>
              </a:ext>
            </a:extLst>
          </p:cNvPr>
          <p:cNvSpPr>
            <a:spLocks noGrp="1"/>
          </p:cNvSpPr>
          <p:nvPr>
            <p:ph idx="1"/>
          </p:nvPr>
        </p:nvSpPr>
        <p:spPr/>
        <p:txBody>
          <a:bodyPr>
            <a:normAutofit lnSpcReduction="10000"/>
          </a:bodyPr>
          <a:lstStyle/>
          <a:p>
            <a:r>
              <a:rPr lang="en-CA" dirty="0"/>
              <a:t>Short-term rental implementation </a:t>
            </a:r>
          </a:p>
          <a:p>
            <a:endParaRPr lang="en-CA" dirty="0"/>
          </a:p>
          <a:p>
            <a:r>
              <a:rPr lang="en-CA" dirty="0"/>
              <a:t>Water Summit planning team </a:t>
            </a:r>
          </a:p>
          <a:p>
            <a:endParaRPr lang="en-CA" dirty="0"/>
          </a:p>
          <a:p>
            <a:r>
              <a:rPr lang="en-CA" dirty="0"/>
              <a:t>Transportation Plan </a:t>
            </a:r>
          </a:p>
          <a:p>
            <a:endParaRPr lang="en-CA" dirty="0"/>
          </a:p>
          <a:p>
            <a:r>
              <a:rPr lang="en-CA" dirty="0"/>
              <a:t>Housing Accelerator Fund</a:t>
            </a:r>
          </a:p>
          <a:p>
            <a:endParaRPr lang="en-CA" dirty="0"/>
          </a:p>
          <a:p>
            <a:r>
              <a:rPr lang="en-CA" dirty="0"/>
              <a:t>Progress on Housing and rental projects </a:t>
            </a:r>
            <a:endParaRPr lang="en-US" dirty="0"/>
          </a:p>
        </p:txBody>
      </p:sp>
    </p:spTree>
    <p:extLst>
      <p:ext uri="{BB962C8B-B14F-4D97-AF65-F5344CB8AC3E}">
        <p14:creationId xmlns:p14="http://schemas.microsoft.com/office/powerpoint/2010/main" val="2726189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2024 Operational requests</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p:txBody>
          <a:bodyPr/>
          <a:lstStyle/>
          <a:p>
            <a:r>
              <a:rPr lang="en-US" dirty="0"/>
              <a:t>Official Community Plan – high priority </a:t>
            </a:r>
          </a:p>
          <a:p>
            <a:endParaRPr lang="en-US" dirty="0"/>
          </a:p>
          <a:p>
            <a:r>
              <a:rPr lang="en-US" dirty="0"/>
              <a:t>Mobile Ticket Tablets and Printers – medium priority </a:t>
            </a:r>
          </a:p>
          <a:p>
            <a:endParaRPr lang="en-US" dirty="0"/>
          </a:p>
          <a:p>
            <a:r>
              <a:rPr lang="en-US" dirty="0"/>
              <a:t>GIS development files – low priority </a:t>
            </a:r>
          </a:p>
          <a:p>
            <a:endParaRPr lang="en-US" dirty="0"/>
          </a:p>
          <a:p>
            <a:endParaRPr lang="en-US" dirty="0"/>
          </a:p>
        </p:txBody>
      </p:sp>
    </p:spTree>
    <p:extLst>
      <p:ext uri="{BB962C8B-B14F-4D97-AF65-F5344CB8AC3E}">
        <p14:creationId xmlns:p14="http://schemas.microsoft.com/office/powerpoint/2010/main" val="3127592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2024 Operational Projects</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p:txBody>
          <a:bodyPr/>
          <a:lstStyle/>
          <a:p>
            <a:pPr marL="0" indent="0">
              <a:buNone/>
            </a:pPr>
            <a:r>
              <a:rPr lang="en-US" dirty="0"/>
              <a:t>Official Community Plan Review – into 2025</a:t>
            </a:r>
          </a:p>
          <a:p>
            <a:pPr marL="0" indent="0">
              <a:buNone/>
            </a:pPr>
            <a:endParaRPr lang="en-US" dirty="0"/>
          </a:p>
          <a:p>
            <a:pPr marL="0" indent="0">
              <a:buNone/>
            </a:pPr>
            <a:r>
              <a:rPr lang="en-US" dirty="0"/>
              <a:t>Zoning Bylaw Amendments for Housing (Bill 44) – June 2024</a:t>
            </a:r>
          </a:p>
          <a:p>
            <a:pPr marL="0" indent="0">
              <a:buNone/>
            </a:pPr>
            <a:endParaRPr lang="en-US" dirty="0"/>
          </a:p>
          <a:p>
            <a:pPr marL="0" indent="0">
              <a:buNone/>
            </a:pPr>
            <a:r>
              <a:rPr lang="en-US" dirty="0"/>
              <a:t>Housing Needs Assessment Update – December 2024</a:t>
            </a:r>
          </a:p>
        </p:txBody>
      </p:sp>
    </p:spTree>
    <p:extLst>
      <p:ext uri="{BB962C8B-B14F-4D97-AF65-F5344CB8AC3E}">
        <p14:creationId xmlns:p14="http://schemas.microsoft.com/office/powerpoint/2010/main" val="2338655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3ACC1-A4DA-1ACD-FE15-4A213E1FDEF4}"/>
              </a:ext>
            </a:extLst>
          </p:cNvPr>
          <p:cNvSpPr>
            <a:spLocks noGrp="1"/>
          </p:cNvSpPr>
          <p:nvPr>
            <p:ph type="title"/>
          </p:nvPr>
        </p:nvSpPr>
        <p:spPr/>
        <p:txBody>
          <a:bodyPr/>
          <a:lstStyle/>
          <a:p>
            <a:r>
              <a:rPr lang="en-US" dirty="0"/>
              <a:t>External Funding Sources </a:t>
            </a:r>
          </a:p>
        </p:txBody>
      </p:sp>
      <p:sp>
        <p:nvSpPr>
          <p:cNvPr id="3" name="Content Placeholder 2">
            <a:extLst>
              <a:ext uri="{FF2B5EF4-FFF2-40B4-BE49-F238E27FC236}">
                <a16:creationId xmlns:a16="http://schemas.microsoft.com/office/drawing/2014/main" id="{896A2B54-47A8-476F-8193-E40E23B82B3C}"/>
              </a:ext>
            </a:extLst>
          </p:cNvPr>
          <p:cNvSpPr>
            <a:spLocks noGrp="1"/>
          </p:cNvSpPr>
          <p:nvPr>
            <p:ph idx="1"/>
          </p:nvPr>
        </p:nvSpPr>
        <p:spPr/>
        <p:txBody>
          <a:bodyPr/>
          <a:lstStyle/>
          <a:p>
            <a:r>
              <a:rPr lang="en-CA" dirty="0"/>
              <a:t>Housing Accelerator Fund – Announcement Pending</a:t>
            </a:r>
          </a:p>
          <a:p>
            <a:endParaRPr lang="en-CA" dirty="0"/>
          </a:p>
          <a:p>
            <a:r>
              <a:rPr lang="en-CA" dirty="0"/>
              <a:t>Provincial Funding for Zoning Changes – Share of $51 million to be announced in January </a:t>
            </a:r>
          </a:p>
          <a:p>
            <a:endParaRPr lang="en-CA" dirty="0"/>
          </a:p>
          <a:p>
            <a:r>
              <a:rPr lang="en-CA" dirty="0"/>
              <a:t>Complete Communities Fund and </a:t>
            </a:r>
          </a:p>
          <a:p>
            <a:endParaRPr lang="en-CA" dirty="0"/>
          </a:p>
          <a:p>
            <a:r>
              <a:rPr lang="en-CA" dirty="0"/>
              <a:t>Local Government Development Approvals Program </a:t>
            </a:r>
            <a:endParaRPr lang="en-US" dirty="0"/>
          </a:p>
        </p:txBody>
      </p:sp>
    </p:spTree>
    <p:extLst>
      <p:ext uri="{BB962C8B-B14F-4D97-AF65-F5344CB8AC3E}">
        <p14:creationId xmlns:p14="http://schemas.microsoft.com/office/powerpoint/2010/main" val="6714441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6D8AD-032A-DE5D-7FC6-DC73FFEFC111}"/>
              </a:ext>
            </a:extLst>
          </p:cNvPr>
          <p:cNvSpPr>
            <a:spLocks noGrp="1"/>
          </p:cNvSpPr>
          <p:nvPr>
            <p:ph type="title"/>
          </p:nvPr>
        </p:nvSpPr>
        <p:spPr/>
        <p:txBody>
          <a:bodyPr/>
          <a:lstStyle/>
          <a:p>
            <a:r>
              <a:rPr lang="en-US" dirty="0"/>
              <a:t>2024 Operational Projects</a:t>
            </a:r>
          </a:p>
        </p:txBody>
      </p:sp>
      <p:sp>
        <p:nvSpPr>
          <p:cNvPr id="3" name="Content Placeholder 2">
            <a:extLst>
              <a:ext uri="{FF2B5EF4-FFF2-40B4-BE49-F238E27FC236}">
                <a16:creationId xmlns:a16="http://schemas.microsoft.com/office/drawing/2014/main" id="{9D96946D-F63D-A620-B8DA-DBA8875041AF}"/>
              </a:ext>
            </a:extLst>
          </p:cNvPr>
          <p:cNvSpPr>
            <a:spLocks noGrp="1"/>
          </p:cNvSpPr>
          <p:nvPr>
            <p:ph idx="1"/>
          </p:nvPr>
        </p:nvSpPr>
        <p:spPr/>
        <p:txBody>
          <a:bodyPr>
            <a:normAutofit/>
          </a:bodyPr>
          <a:lstStyle/>
          <a:p>
            <a:pPr marL="0" indent="0">
              <a:buNone/>
            </a:pPr>
            <a:r>
              <a:rPr lang="en-CA" b="1" dirty="0">
                <a:solidFill>
                  <a:srgbClr val="1C5F6D"/>
                </a:solidFill>
                <a:ea typeface="+mj-ea"/>
                <a:cs typeface="+mj-cs"/>
              </a:rPr>
              <a:t>Regional Projects</a:t>
            </a:r>
          </a:p>
          <a:p>
            <a:r>
              <a:rPr lang="en-US" dirty="0"/>
              <a:t>Water Summits </a:t>
            </a:r>
          </a:p>
          <a:p>
            <a:r>
              <a:rPr lang="en-US" dirty="0"/>
              <a:t>Coast-wide flood mapping</a:t>
            </a:r>
          </a:p>
          <a:p>
            <a:r>
              <a:rPr lang="en-US" dirty="0"/>
              <a:t>Coast-wide OCP renewals with focus on regional growth, housing needs, climate action and environmental protection awareness</a:t>
            </a:r>
          </a:p>
          <a:p>
            <a:r>
              <a:rPr lang="en-US" dirty="0"/>
              <a:t>Emergency preparedness:</a:t>
            </a:r>
          </a:p>
          <a:p>
            <a:pPr lvl="1">
              <a:buFont typeface="Courier New" panose="02070309020205020404" pitchFamily="49" charset="0"/>
              <a:buChar char="o"/>
            </a:pPr>
            <a:r>
              <a:rPr lang="en-US" dirty="0"/>
              <a:t>Hazard, Risk and Vulnerability Assessment </a:t>
            </a:r>
          </a:p>
          <a:p>
            <a:pPr lvl="1">
              <a:buFont typeface="Courier New" panose="02070309020205020404" pitchFamily="49" charset="0"/>
              <a:buChar char="o"/>
            </a:pPr>
            <a:r>
              <a:rPr lang="en-US" dirty="0"/>
              <a:t>Heat Response Plan</a:t>
            </a:r>
          </a:p>
          <a:p>
            <a:pPr lvl="1">
              <a:buFont typeface="Courier New" panose="02070309020205020404" pitchFamily="49" charset="0"/>
              <a:buChar char="o"/>
            </a:pPr>
            <a:r>
              <a:rPr lang="en-US" dirty="0"/>
              <a:t>Evacuation Planning</a:t>
            </a:r>
          </a:p>
          <a:p>
            <a:endParaRPr lang="en-US" dirty="0"/>
          </a:p>
        </p:txBody>
      </p:sp>
    </p:spTree>
    <p:extLst>
      <p:ext uri="{BB962C8B-B14F-4D97-AF65-F5344CB8AC3E}">
        <p14:creationId xmlns:p14="http://schemas.microsoft.com/office/powerpoint/2010/main" val="8964025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9A18502-C086-D84C-9C93-A9C4BEF64C59}"/>
              </a:ext>
            </a:extLst>
          </p:cNvPr>
          <p:cNvSpPr>
            <a:spLocks noGrp="1"/>
          </p:cNvSpPr>
          <p:nvPr>
            <p:ph idx="1"/>
          </p:nvPr>
        </p:nvSpPr>
        <p:spPr/>
        <p:txBody>
          <a:bodyPr>
            <a:normAutofit/>
          </a:bodyPr>
          <a:lstStyle/>
          <a:p>
            <a:pPr marL="0" indent="0" algn="ctr">
              <a:buNone/>
            </a:pPr>
            <a:r>
              <a:rPr lang="en-US" sz="4000" b="1" dirty="0"/>
              <a:t>Questions?</a:t>
            </a:r>
            <a:endParaRPr lang="en-CA" sz="4000" b="1" dirty="0"/>
          </a:p>
        </p:txBody>
      </p:sp>
    </p:spTree>
    <p:extLst>
      <p:ext uri="{BB962C8B-B14F-4D97-AF65-F5344CB8AC3E}">
        <p14:creationId xmlns:p14="http://schemas.microsoft.com/office/powerpoint/2010/main" val="4182513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D473-7973-A84B-B0BB-0AF9EEC65BE9}"/>
              </a:ext>
            </a:extLst>
          </p:cNvPr>
          <p:cNvSpPr>
            <a:spLocks noGrp="1"/>
          </p:cNvSpPr>
          <p:nvPr>
            <p:ph type="ctrTitle"/>
          </p:nvPr>
        </p:nvSpPr>
        <p:spPr>
          <a:xfrm>
            <a:off x="4015675" y="1334386"/>
            <a:ext cx="7417586" cy="3309685"/>
          </a:xfrm>
        </p:spPr>
        <p:txBody>
          <a:bodyPr anchor="ctr">
            <a:normAutofit/>
          </a:bodyPr>
          <a:lstStyle/>
          <a:p>
            <a:pPr algn="l"/>
            <a:r>
              <a:rPr lang="en-US" sz="4000" dirty="0">
                <a:solidFill>
                  <a:schemeClr val="tx2"/>
                </a:solidFill>
              </a:rPr>
              <a:t>2024 Budget Presentation</a:t>
            </a:r>
            <a:br>
              <a:rPr lang="en-US" sz="4000" dirty="0">
                <a:solidFill>
                  <a:schemeClr val="tx2"/>
                </a:solidFill>
              </a:rPr>
            </a:br>
            <a:r>
              <a:rPr lang="en-US" sz="4000" dirty="0">
                <a:solidFill>
                  <a:schemeClr val="tx2"/>
                </a:solidFill>
              </a:rPr>
              <a:t>Corporate &amp; Community Services  </a:t>
            </a:r>
            <a:br>
              <a:rPr lang="en-US" sz="4000" dirty="0">
                <a:solidFill>
                  <a:schemeClr val="tx2"/>
                </a:solidFill>
              </a:rPr>
            </a:br>
            <a:endParaRPr lang="en-US" sz="4000" dirty="0">
              <a:solidFill>
                <a:schemeClr val="tx2"/>
              </a:solidFill>
            </a:endParaRPr>
          </a:p>
        </p:txBody>
      </p:sp>
      <p:sp>
        <p:nvSpPr>
          <p:cNvPr id="3" name="Subtitle 2">
            <a:extLst>
              <a:ext uri="{FF2B5EF4-FFF2-40B4-BE49-F238E27FC236}">
                <a16:creationId xmlns:a16="http://schemas.microsoft.com/office/drawing/2014/main" id="{230BA837-50D9-6943-9892-4FBCDE5FF670}"/>
              </a:ext>
            </a:extLst>
          </p:cNvPr>
          <p:cNvSpPr>
            <a:spLocks noGrp="1"/>
          </p:cNvSpPr>
          <p:nvPr>
            <p:ph type="subTitle" idx="1"/>
          </p:nvPr>
        </p:nvSpPr>
        <p:spPr>
          <a:xfrm>
            <a:off x="4015675" y="4644072"/>
            <a:ext cx="6235520" cy="1146313"/>
          </a:xfrm>
        </p:spPr>
        <p:txBody>
          <a:bodyPr anchor="ctr">
            <a:normAutofit/>
          </a:bodyPr>
          <a:lstStyle/>
          <a:p>
            <a:pPr algn="l"/>
            <a:r>
              <a:rPr lang="en-US" sz="1600">
                <a:solidFill>
                  <a:schemeClr val="tx2"/>
                </a:solidFill>
              </a:rPr>
              <a:t>Lindsay Roberts</a:t>
            </a:r>
          </a:p>
          <a:p>
            <a:pPr algn="l"/>
            <a:r>
              <a:rPr lang="en-US" sz="1600">
                <a:solidFill>
                  <a:schemeClr val="tx2"/>
                </a:solidFill>
              </a:rPr>
              <a:t>Director of Corporate and Community Services</a:t>
            </a:r>
          </a:p>
          <a:p>
            <a:pPr algn="l"/>
            <a:endParaRPr lang="en-US" sz="1600">
              <a:solidFill>
                <a:schemeClr val="tx2"/>
              </a:solidFill>
            </a:endParaRPr>
          </a:p>
        </p:txBody>
      </p:sp>
      <p:grpSp>
        <p:nvGrpSpPr>
          <p:cNvPr id="40" name="Group 39">
            <a:extLst>
              <a:ext uri="{FF2B5EF4-FFF2-40B4-BE49-F238E27FC236}">
                <a16:creationId xmlns:a16="http://schemas.microsoft.com/office/drawing/2014/main" id="{490BB9D0-D68E-28EE-464A-A70335318BC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30" y="76905"/>
            <a:ext cx="2882529" cy="6995993"/>
            <a:chOff x="-30530" y="76905"/>
            <a:chExt cx="2882529" cy="6995993"/>
          </a:xfrm>
        </p:grpSpPr>
        <p:grpSp>
          <p:nvGrpSpPr>
            <p:cNvPr id="41" name="Group 40">
              <a:extLst>
                <a:ext uri="{FF2B5EF4-FFF2-40B4-BE49-F238E27FC236}">
                  <a16:creationId xmlns:a16="http://schemas.microsoft.com/office/drawing/2014/main" id="{06D78F34-3886-05D7-78E5-99131D93DB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5826019" flipV="1">
              <a:off x="1241135" y="2531403"/>
              <a:ext cx="1284318" cy="1937410"/>
              <a:chOff x="11748101" y="3114058"/>
              <a:chExt cx="1284318" cy="1937410"/>
            </a:xfrm>
          </p:grpSpPr>
          <p:sp>
            <p:nvSpPr>
              <p:cNvPr id="50" name="Freeform: Shape 49">
                <a:extLst>
                  <a:ext uri="{FF2B5EF4-FFF2-40B4-BE49-F238E27FC236}">
                    <a16:creationId xmlns:a16="http://schemas.microsoft.com/office/drawing/2014/main" id="{95C20759-BBBB-755B-7315-6C43665AA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748101" y="3114058"/>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Freeform: Shape 50">
                <a:extLst>
                  <a:ext uri="{FF2B5EF4-FFF2-40B4-BE49-F238E27FC236}">
                    <a16:creationId xmlns:a16="http://schemas.microsoft.com/office/drawing/2014/main" id="{B2786659-959E-3E80-6C53-58C5E33D72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516067" flipH="1">
                <a:off x="11748101" y="3114058"/>
                <a:ext cx="1284318" cy="1937410"/>
              </a:xfrm>
              <a:custGeom>
                <a:avLst/>
                <a:gdLst>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99666 w 1914334"/>
                  <a:gd name="connsiteY28" fmla="*/ 437421 h 2986466"/>
                  <a:gd name="connsiteX29" fmla="*/ 685894 w 1914334"/>
                  <a:gd name="connsiteY29" fmla="*/ 678417 h 2986466"/>
                  <a:gd name="connsiteX30" fmla="*/ 508792 w 1914334"/>
                  <a:gd name="connsiteY30" fmla="*/ 1006120 h 2986466"/>
                  <a:gd name="connsiteX31" fmla="*/ 511266 w 1914334"/>
                  <a:gd name="connsiteY31" fmla="*/ 1050185 h 2986466"/>
                  <a:gd name="connsiteX32" fmla="*/ 930004 w 1914334"/>
                  <a:gd name="connsiteY32" fmla="*/ 813729 h 2986466"/>
                  <a:gd name="connsiteX33" fmla="*/ 1422398 w 1914334"/>
                  <a:gd name="connsiteY33" fmla="*/ 701643 h 2986466"/>
                  <a:gd name="connsiteX34" fmla="*/ 1435000 w 1914334"/>
                  <a:gd name="connsiteY34"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733 h 2986466"/>
                  <a:gd name="connsiteX1" fmla="*/ 1372407 w 1914334"/>
                  <a:gd name="connsiteY1" fmla="*/ 920145 h 2986466"/>
                  <a:gd name="connsiteX2" fmla="*/ 1151204 w 1914334"/>
                  <a:gd name="connsiteY2" fmla="*/ 1213461 h 2986466"/>
                  <a:gd name="connsiteX3" fmla="*/ 870323 w 1914334"/>
                  <a:gd name="connsiteY3" fmla="*/ 1450908 h 2986466"/>
                  <a:gd name="connsiteX4" fmla="*/ 413435 w 1914334"/>
                  <a:gd name="connsiteY4" fmla="*/ 1646154 h 2986466"/>
                  <a:gd name="connsiteX5" fmla="*/ 544953 w 1914334"/>
                  <a:gd name="connsiteY5" fmla="*/ 1655582 h 2986466"/>
                  <a:gd name="connsiteX6" fmla="*/ 1236024 w 1914334"/>
                  <a:gd name="connsiteY6" fmla="*/ 1655582 h 2986466"/>
                  <a:gd name="connsiteX7" fmla="*/ 1636116 w 1914334"/>
                  <a:gd name="connsiteY7" fmla="*/ 1750148 h 2986466"/>
                  <a:gd name="connsiteX8" fmla="*/ 1893405 w 1914334"/>
                  <a:gd name="connsiteY8" fmla="*/ 1866540 h 2986466"/>
                  <a:gd name="connsiteX9" fmla="*/ 1867279 w 1914334"/>
                  <a:gd name="connsiteY9" fmla="*/ 1944294 h 2986466"/>
                  <a:gd name="connsiteX10" fmla="*/ 1614292 w 1914334"/>
                  <a:gd name="connsiteY10" fmla="*/ 2106595 h 2986466"/>
                  <a:gd name="connsiteX11" fmla="*/ 1214200 w 1914334"/>
                  <a:gd name="connsiteY11" fmla="*/ 2208436 h 2986466"/>
                  <a:gd name="connsiteX12" fmla="*/ 896885 w 1914334"/>
                  <a:gd name="connsiteY12" fmla="*/ 2195582 h 2986466"/>
                  <a:gd name="connsiteX13" fmla="*/ 539793 w 1914334"/>
                  <a:gd name="connsiteY13" fmla="*/ 2089496 h 2986466"/>
                  <a:gd name="connsiteX14" fmla="*/ 282999 w 1914334"/>
                  <a:gd name="connsiteY14" fmla="*/ 1949873 h 2986466"/>
                  <a:gd name="connsiteX15" fmla="*/ 253272 w 1914334"/>
                  <a:gd name="connsiteY15" fmla="*/ 2002564 h 2986466"/>
                  <a:gd name="connsiteX16" fmla="*/ 302234 w 1914334"/>
                  <a:gd name="connsiteY16" fmla="*/ 2395658 h 2986466"/>
                  <a:gd name="connsiteX17" fmla="*/ 387549 w 1914334"/>
                  <a:gd name="connsiteY17" fmla="*/ 2772667 h 2986466"/>
                  <a:gd name="connsiteX18" fmla="*/ 426333 w 1914334"/>
                  <a:gd name="connsiteY18" fmla="*/ 2892034 h 2986466"/>
                  <a:gd name="connsiteX19" fmla="*/ 207913 w 1914334"/>
                  <a:gd name="connsiteY19" fmla="*/ 2986466 h 2986466"/>
                  <a:gd name="connsiteX20" fmla="*/ 38108 w 1914334"/>
                  <a:gd name="connsiteY20" fmla="*/ 2353249 h 2986466"/>
                  <a:gd name="connsiteX21" fmla="*/ 2226 w 1914334"/>
                  <a:gd name="connsiteY21" fmla="*/ 1730757 h 2986466"/>
                  <a:gd name="connsiteX22" fmla="*/ 66957 w 1914334"/>
                  <a:gd name="connsiteY22" fmla="*/ 905117 h 2986466"/>
                  <a:gd name="connsiteX23" fmla="*/ 239428 w 1914334"/>
                  <a:gd name="connsiteY23" fmla="*/ 433480 h 2986466"/>
                  <a:gd name="connsiteX24" fmla="*/ 404935 w 1914334"/>
                  <a:gd name="connsiteY24" fmla="*/ 172847 h 2986466"/>
                  <a:gd name="connsiteX25" fmla="*/ 573786 w 1914334"/>
                  <a:gd name="connsiteY25" fmla="*/ 332 h 2986466"/>
                  <a:gd name="connsiteX26" fmla="*/ 576067 w 1914334"/>
                  <a:gd name="connsiteY26" fmla="*/ 0 h 2986466"/>
                  <a:gd name="connsiteX27" fmla="*/ 693008 w 1914334"/>
                  <a:gd name="connsiteY27" fmla="*/ 332388 h 2986466"/>
                  <a:gd name="connsiteX28" fmla="*/ 685894 w 1914334"/>
                  <a:gd name="connsiteY28" fmla="*/ 678417 h 2986466"/>
                  <a:gd name="connsiteX29" fmla="*/ 508792 w 1914334"/>
                  <a:gd name="connsiteY29" fmla="*/ 1006120 h 2986466"/>
                  <a:gd name="connsiteX30" fmla="*/ 511266 w 1914334"/>
                  <a:gd name="connsiteY30" fmla="*/ 1050185 h 2986466"/>
                  <a:gd name="connsiteX31" fmla="*/ 930004 w 1914334"/>
                  <a:gd name="connsiteY31" fmla="*/ 813729 h 2986466"/>
                  <a:gd name="connsiteX32" fmla="*/ 1422398 w 1914334"/>
                  <a:gd name="connsiteY32" fmla="*/ 701643 h 2986466"/>
                  <a:gd name="connsiteX33" fmla="*/ 1435000 w 1914334"/>
                  <a:gd name="connsiteY33" fmla="*/ 708733 h 2986466"/>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544953 w 1914334"/>
                  <a:gd name="connsiteY5" fmla="*/ 1655250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413435 w 1914334"/>
                  <a:gd name="connsiteY4" fmla="*/ 1645822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35000 w 1914334"/>
                  <a:gd name="connsiteY0" fmla="*/ 708401 h 2986134"/>
                  <a:gd name="connsiteX1" fmla="*/ 1372407 w 1914334"/>
                  <a:gd name="connsiteY1" fmla="*/ 919813 h 2986134"/>
                  <a:gd name="connsiteX2" fmla="*/ 1151204 w 1914334"/>
                  <a:gd name="connsiteY2" fmla="*/ 1213129 h 2986134"/>
                  <a:gd name="connsiteX3" fmla="*/ 870323 w 1914334"/>
                  <a:gd name="connsiteY3" fmla="*/ 1450576 h 2986134"/>
                  <a:gd name="connsiteX4" fmla="*/ 528062 w 1914334"/>
                  <a:gd name="connsiteY4" fmla="*/ 1632245 h 2986134"/>
                  <a:gd name="connsiteX5" fmla="*/ 698410 w 1914334"/>
                  <a:gd name="connsiteY5" fmla="*/ 1653421 h 2986134"/>
                  <a:gd name="connsiteX6" fmla="*/ 1236024 w 1914334"/>
                  <a:gd name="connsiteY6" fmla="*/ 1655250 h 2986134"/>
                  <a:gd name="connsiteX7" fmla="*/ 1636116 w 1914334"/>
                  <a:gd name="connsiteY7" fmla="*/ 1749816 h 2986134"/>
                  <a:gd name="connsiteX8" fmla="*/ 1893405 w 1914334"/>
                  <a:gd name="connsiteY8" fmla="*/ 1866208 h 2986134"/>
                  <a:gd name="connsiteX9" fmla="*/ 1867279 w 1914334"/>
                  <a:gd name="connsiteY9" fmla="*/ 1943962 h 2986134"/>
                  <a:gd name="connsiteX10" fmla="*/ 1614292 w 1914334"/>
                  <a:gd name="connsiteY10" fmla="*/ 2106263 h 2986134"/>
                  <a:gd name="connsiteX11" fmla="*/ 1214200 w 1914334"/>
                  <a:gd name="connsiteY11" fmla="*/ 2208104 h 2986134"/>
                  <a:gd name="connsiteX12" fmla="*/ 896885 w 1914334"/>
                  <a:gd name="connsiteY12" fmla="*/ 2195250 h 2986134"/>
                  <a:gd name="connsiteX13" fmla="*/ 539793 w 1914334"/>
                  <a:gd name="connsiteY13" fmla="*/ 2089164 h 2986134"/>
                  <a:gd name="connsiteX14" fmla="*/ 282999 w 1914334"/>
                  <a:gd name="connsiteY14" fmla="*/ 1949541 h 2986134"/>
                  <a:gd name="connsiteX15" fmla="*/ 253272 w 1914334"/>
                  <a:gd name="connsiteY15" fmla="*/ 2002232 h 2986134"/>
                  <a:gd name="connsiteX16" fmla="*/ 302234 w 1914334"/>
                  <a:gd name="connsiteY16" fmla="*/ 2395326 h 2986134"/>
                  <a:gd name="connsiteX17" fmla="*/ 387549 w 1914334"/>
                  <a:gd name="connsiteY17" fmla="*/ 2772335 h 2986134"/>
                  <a:gd name="connsiteX18" fmla="*/ 426333 w 1914334"/>
                  <a:gd name="connsiteY18" fmla="*/ 2891702 h 2986134"/>
                  <a:gd name="connsiteX19" fmla="*/ 207913 w 1914334"/>
                  <a:gd name="connsiteY19" fmla="*/ 2986134 h 2986134"/>
                  <a:gd name="connsiteX20" fmla="*/ 38108 w 1914334"/>
                  <a:gd name="connsiteY20" fmla="*/ 2352917 h 2986134"/>
                  <a:gd name="connsiteX21" fmla="*/ 2226 w 1914334"/>
                  <a:gd name="connsiteY21" fmla="*/ 1730425 h 2986134"/>
                  <a:gd name="connsiteX22" fmla="*/ 66957 w 1914334"/>
                  <a:gd name="connsiteY22" fmla="*/ 904785 h 2986134"/>
                  <a:gd name="connsiteX23" fmla="*/ 239428 w 1914334"/>
                  <a:gd name="connsiteY23" fmla="*/ 433148 h 2986134"/>
                  <a:gd name="connsiteX24" fmla="*/ 404935 w 1914334"/>
                  <a:gd name="connsiteY24" fmla="*/ 172515 h 2986134"/>
                  <a:gd name="connsiteX25" fmla="*/ 573786 w 1914334"/>
                  <a:gd name="connsiteY25" fmla="*/ 0 h 2986134"/>
                  <a:gd name="connsiteX26" fmla="*/ 693008 w 1914334"/>
                  <a:gd name="connsiteY26" fmla="*/ 332056 h 2986134"/>
                  <a:gd name="connsiteX27" fmla="*/ 685894 w 1914334"/>
                  <a:gd name="connsiteY27" fmla="*/ 678085 h 2986134"/>
                  <a:gd name="connsiteX28" fmla="*/ 508792 w 1914334"/>
                  <a:gd name="connsiteY28" fmla="*/ 1005788 h 2986134"/>
                  <a:gd name="connsiteX29" fmla="*/ 511266 w 1914334"/>
                  <a:gd name="connsiteY29" fmla="*/ 1049853 h 2986134"/>
                  <a:gd name="connsiteX30" fmla="*/ 930004 w 1914334"/>
                  <a:gd name="connsiteY30" fmla="*/ 813397 h 2986134"/>
                  <a:gd name="connsiteX31" fmla="*/ 1422398 w 1914334"/>
                  <a:gd name="connsiteY31" fmla="*/ 701311 h 2986134"/>
                  <a:gd name="connsiteX32" fmla="*/ 1435000 w 1914334"/>
                  <a:gd name="connsiteY32" fmla="*/ 708401 h 2986134"/>
                  <a:gd name="connsiteX0" fmla="*/ 1473669 w 1953003"/>
                  <a:gd name="connsiteY0" fmla="*/ 708401 h 2986134"/>
                  <a:gd name="connsiteX1" fmla="*/ 1411076 w 1953003"/>
                  <a:gd name="connsiteY1" fmla="*/ 919813 h 2986134"/>
                  <a:gd name="connsiteX2" fmla="*/ 1189873 w 1953003"/>
                  <a:gd name="connsiteY2" fmla="*/ 1213129 h 2986134"/>
                  <a:gd name="connsiteX3" fmla="*/ 908992 w 1953003"/>
                  <a:gd name="connsiteY3" fmla="*/ 1450576 h 2986134"/>
                  <a:gd name="connsiteX4" fmla="*/ 566731 w 1953003"/>
                  <a:gd name="connsiteY4" fmla="*/ 1632245 h 2986134"/>
                  <a:gd name="connsiteX5" fmla="*/ 737079 w 1953003"/>
                  <a:gd name="connsiteY5" fmla="*/ 1653421 h 2986134"/>
                  <a:gd name="connsiteX6" fmla="*/ 1274693 w 1953003"/>
                  <a:gd name="connsiteY6" fmla="*/ 1655250 h 2986134"/>
                  <a:gd name="connsiteX7" fmla="*/ 1674785 w 1953003"/>
                  <a:gd name="connsiteY7" fmla="*/ 1749816 h 2986134"/>
                  <a:gd name="connsiteX8" fmla="*/ 1932074 w 1953003"/>
                  <a:gd name="connsiteY8" fmla="*/ 1866208 h 2986134"/>
                  <a:gd name="connsiteX9" fmla="*/ 1905948 w 1953003"/>
                  <a:gd name="connsiteY9" fmla="*/ 1943962 h 2986134"/>
                  <a:gd name="connsiteX10" fmla="*/ 1652961 w 1953003"/>
                  <a:gd name="connsiteY10" fmla="*/ 2106263 h 2986134"/>
                  <a:gd name="connsiteX11" fmla="*/ 1252869 w 1953003"/>
                  <a:gd name="connsiteY11" fmla="*/ 2208104 h 2986134"/>
                  <a:gd name="connsiteX12" fmla="*/ 935554 w 1953003"/>
                  <a:gd name="connsiteY12" fmla="*/ 2195250 h 2986134"/>
                  <a:gd name="connsiteX13" fmla="*/ 578462 w 1953003"/>
                  <a:gd name="connsiteY13" fmla="*/ 2089164 h 2986134"/>
                  <a:gd name="connsiteX14" fmla="*/ 321668 w 1953003"/>
                  <a:gd name="connsiteY14" fmla="*/ 1949541 h 2986134"/>
                  <a:gd name="connsiteX15" fmla="*/ 291941 w 1953003"/>
                  <a:gd name="connsiteY15" fmla="*/ 2002232 h 2986134"/>
                  <a:gd name="connsiteX16" fmla="*/ 340903 w 1953003"/>
                  <a:gd name="connsiteY16" fmla="*/ 2395326 h 2986134"/>
                  <a:gd name="connsiteX17" fmla="*/ 426218 w 1953003"/>
                  <a:gd name="connsiteY17" fmla="*/ 2772335 h 2986134"/>
                  <a:gd name="connsiteX18" fmla="*/ 465002 w 1953003"/>
                  <a:gd name="connsiteY18" fmla="*/ 2891702 h 2986134"/>
                  <a:gd name="connsiteX19" fmla="*/ 246582 w 1953003"/>
                  <a:gd name="connsiteY19" fmla="*/ 2986134 h 2986134"/>
                  <a:gd name="connsiteX20" fmla="*/ 76777 w 1953003"/>
                  <a:gd name="connsiteY20" fmla="*/ 2352917 h 2986134"/>
                  <a:gd name="connsiteX21" fmla="*/ 131 w 1953003"/>
                  <a:gd name="connsiteY21" fmla="*/ 1730652 h 2986134"/>
                  <a:gd name="connsiteX22" fmla="*/ 105626 w 1953003"/>
                  <a:gd name="connsiteY22" fmla="*/ 904785 h 2986134"/>
                  <a:gd name="connsiteX23" fmla="*/ 278097 w 1953003"/>
                  <a:gd name="connsiteY23" fmla="*/ 433148 h 2986134"/>
                  <a:gd name="connsiteX24" fmla="*/ 443604 w 1953003"/>
                  <a:gd name="connsiteY24" fmla="*/ 172515 h 2986134"/>
                  <a:gd name="connsiteX25" fmla="*/ 612455 w 1953003"/>
                  <a:gd name="connsiteY25" fmla="*/ 0 h 2986134"/>
                  <a:gd name="connsiteX26" fmla="*/ 731677 w 1953003"/>
                  <a:gd name="connsiteY26" fmla="*/ 332056 h 2986134"/>
                  <a:gd name="connsiteX27" fmla="*/ 724563 w 1953003"/>
                  <a:gd name="connsiteY27" fmla="*/ 678085 h 2986134"/>
                  <a:gd name="connsiteX28" fmla="*/ 547461 w 1953003"/>
                  <a:gd name="connsiteY28" fmla="*/ 1005788 h 2986134"/>
                  <a:gd name="connsiteX29" fmla="*/ 549935 w 1953003"/>
                  <a:gd name="connsiteY29" fmla="*/ 1049853 h 2986134"/>
                  <a:gd name="connsiteX30" fmla="*/ 968673 w 1953003"/>
                  <a:gd name="connsiteY30" fmla="*/ 813397 h 2986134"/>
                  <a:gd name="connsiteX31" fmla="*/ 1461067 w 1953003"/>
                  <a:gd name="connsiteY31" fmla="*/ 701311 h 2986134"/>
                  <a:gd name="connsiteX32" fmla="*/ 1473669 w 1953003"/>
                  <a:gd name="connsiteY32" fmla="*/ 708401 h 2986134"/>
                  <a:gd name="connsiteX0" fmla="*/ 1473951 w 1953285"/>
                  <a:gd name="connsiteY0" fmla="*/ 708401 h 2986134"/>
                  <a:gd name="connsiteX1" fmla="*/ 1411358 w 1953285"/>
                  <a:gd name="connsiteY1" fmla="*/ 919813 h 2986134"/>
                  <a:gd name="connsiteX2" fmla="*/ 1190155 w 1953285"/>
                  <a:gd name="connsiteY2" fmla="*/ 1213129 h 2986134"/>
                  <a:gd name="connsiteX3" fmla="*/ 909274 w 1953285"/>
                  <a:gd name="connsiteY3" fmla="*/ 1450576 h 2986134"/>
                  <a:gd name="connsiteX4" fmla="*/ 567013 w 1953285"/>
                  <a:gd name="connsiteY4" fmla="*/ 1632245 h 2986134"/>
                  <a:gd name="connsiteX5" fmla="*/ 737361 w 1953285"/>
                  <a:gd name="connsiteY5" fmla="*/ 1653421 h 2986134"/>
                  <a:gd name="connsiteX6" fmla="*/ 1274975 w 1953285"/>
                  <a:gd name="connsiteY6" fmla="*/ 1655250 h 2986134"/>
                  <a:gd name="connsiteX7" fmla="*/ 1675067 w 1953285"/>
                  <a:gd name="connsiteY7" fmla="*/ 1749816 h 2986134"/>
                  <a:gd name="connsiteX8" fmla="*/ 1932356 w 1953285"/>
                  <a:gd name="connsiteY8" fmla="*/ 1866208 h 2986134"/>
                  <a:gd name="connsiteX9" fmla="*/ 1906230 w 1953285"/>
                  <a:gd name="connsiteY9" fmla="*/ 1943962 h 2986134"/>
                  <a:gd name="connsiteX10" fmla="*/ 1653243 w 1953285"/>
                  <a:gd name="connsiteY10" fmla="*/ 2106263 h 2986134"/>
                  <a:gd name="connsiteX11" fmla="*/ 1253151 w 1953285"/>
                  <a:gd name="connsiteY11" fmla="*/ 2208104 h 2986134"/>
                  <a:gd name="connsiteX12" fmla="*/ 935836 w 1953285"/>
                  <a:gd name="connsiteY12" fmla="*/ 2195250 h 2986134"/>
                  <a:gd name="connsiteX13" fmla="*/ 578744 w 1953285"/>
                  <a:gd name="connsiteY13" fmla="*/ 2089164 h 2986134"/>
                  <a:gd name="connsiteX14" fmla="*/ 321950 w 1953285"/>
                  <a:gd name="connsiteY14" fmla="*/ 1949541 h 2986134"/>
                  <a:gd name="connsiteX15" fmla="*/ 292223 w 1953285"/>
                  <a:gd name="connsiteY15" fmla="*/ 2002232 h 2986134"/>
                  <a:gd name="connsiteX16" fmla="*/ 341185 w 1953285"/>
                  <a:gd name="connsiteY16" fmla="*/ 2395326 h 2986134"/>
                  <a:gd name="connsiteX17" fmla="*/ 426500 w 1953285"/>
                  <a:gd name="connsiteY17" fmla="*/ 2772335 h 2986134"/>
                  <a:gd name="connsiteX18" fmla="*/ 465284 w 1953285"/>
                  <a:gd name="connsiteY18" fmla="*/ 2891702 h 2986134"/>
                  <a:gd name="connsiteX19" fmla="*/ 246864 w 1953285"/>
                  <a:gd name="connsiteY19" fmla="*/ 2986134 h 2986134"/>
                  <a:gd name="connsiteX20" fmla="*/ 48349 w 1953285"/>
                  <a:gd name="connsiteY20" fmla="*/ 2358824 h 2986134"/>
                  <a:gd name="connsiteX21" fmla="*/ 413 w 1953285"/>
                  <a:gd name="connsiteY21" fmla="*/ 1730652 h 2986134"/>
                  <a:gd name="connsiteX22" fmla="*/ 105908 w 1953285"/>
                  <a:gd name="connsiteY22" fmla="*/ 904785 h 2986134"/>
                  <a:gd name="connsiteX23" fmla="*/ 278379 w 1953285"/>
                  <a:gd name="connsiteY23" fmla="*/ 433148 h 2986134"/>
                  <a:gd name="connsiteX24" fmla="*/ 443886 w 1953285"/>
                  <a:gd name="connsiteY24" fmla="*/ 172515 h 2986134"/>
                  <a:gd name="connsiteX25" fmla="*/ 612737 w 1953285"/>
                  <a:gd name="connsiteY25" fmla="*/ 0 h 2986134"/>
                  <a:gd name="connsiteX26" fmla="*/ 731959 w 1953285"/>
                  <a:gd name="connsiteY26" fmla="*/ 332056 h 2986134"/>
                  <a:gd name="connsiteX27" fmla="*/ 724845 w 1953285"/>
                  <a:gd name="connsiteY27" fmla="*/ 678085 h 2986134"/>
                  <a:gd name="connsiteX28" fmla="*/ 547743 w 1953285"/>
                  <a:gd name="connsiteY28" fmla="*/ 1005788 h 2986134"/>
                  <a:gd name="connsiteX29" fmla="*/ 550217 w 1953285"/>
                  <a:gd name="connsiteY29" fmla="*/ 1049853 h 2986134"/>
                  <a:gd name="connsiteX30" fmla="*/ 968955 w 1953285"/>
                  <a:gd name="connsiteY30" fmla="*/ 813397 h 2986134"/>
                  <a:gd name="connsiteX31" fmla="*/ 1461349 w 1953285"/>
                  <a:gd name="connsiteY31" fmla="*/ 701311 h 2986134"/>
                  <a:gd name="connsiteX32" fmla="*/ 1473951 w 1953285"/>
                  <a:gd name="connsiteY32" fmla="*/ 708401 h 2986134"/>
                  <a:gd name="connsiteX0" fmla="*/ 1473856 w 1953190"/>
                  <a:gd name="connsiteY0" fmla="*/ 708401 h 2991508"/>
                  <a:gd name="connsiteX1" fmla="*/ 1411263 w 1953190"/>
                  <a:gd name="connsiteY1" fmla="*/ 919813 h 2991508"/>
                  <a:gd name="connsiteX2" fmla="*/ 1190060 w 1953190"/>
                  <a:gd name="connsiteY2" fmla="*/ 1213129 h 2991508"/>
                  <a:gd name="connsiteX3" fmla="*/ 909179 w 1953190"/>
                  <a:gd name="connsiteY3" fmla="*/ 1450576 h 2991508"/>
                  <a:gd name="connsiteX4" fmla="*/ 566918 w 1953190"/>
                  <a:gd name="connsiteY4" fmla="*/ 1632245 h 2991508"/>
                  <a:gd name="connsiteX5" fmla="*/ 737266 w 1953190"/>
                  <a:gd name="connsiteY5" fmla="*/ 1653421 h 2991508"/>
                  <a:gd name="connsiteX6" fmla="*/ 1274880 w 1953190"/>
                  <a:gd name="connsiteY6" fmla="*/ 1655250 h 2991508"/>
                  <a:gd name="connsiteX7" fmla="*/ 1674972 w 1953190"/>
                  <a:gd name="connsiteY7" fmla="*/ 1749816 h 2991508"/>
                  <a:gd name="connsiteX8" fmla="*/ 1932261 w 1953190"/>
                  <a:gd name="connsiteY8" fmla="*/ 1866208 h 2991508"/>
                  <a:gd name="connsiteX9" fmla="*/ 1906135 w 1953190"/>
                  <a:gd name="connsiteY9" fmla="*/ 1943962 h 2991508"/>
                  <a:gd name="connsiteX10" fmla="*/ 1653148 w 1953190"/>
                  <a:gd name="connsiteY10" fmla="*/ 2106263 h 2991508"/>
                  <a:gd name="connsiteX11" fmla="*/ 1253056 w 1953190"/>
                  <a:gd name="connsiteY11" fmla="*/ 2208104 h 2991508"/>
                  <a:gd name="connsiteX12" fmla="*/ 935741 w 1953190"/>
                  <a:gd name="connsiteY12" fmla="*/ 2195250 h 2991508"/>
                  <a:gd name="connsiteX13" fmla="*/ 578649 w 1953190"/>
                  <a:gd name="connsiteY13" fmla="*/ 2089164 h 2991508"/>
                  <a:gd name="connsiteX14" fmla="*/ 321855 w 1953190"/>
                  <a:gd name="connsiteY14" fmla="*/ 1949541 h 2991508"/>
                  <a:gd name="connsiteX15" fmla="*/ 292128 w 1953190"/>
                  <a:gd name="connsiteY15" fmla="*/ 2002232 h 2991508"/>
                  <a:gd name="connsiteX16" fmla="*/ 341090 w 1953190"/>
                  <a:gd name="connsiteY16" fmla="*/ 2395326 h 2991508"/>
                  <a:gd name="connsiteX17" fmla="*/ 426405 w 1953190"/>
                  <a:gd name="connsiteY17" fmla="*/ 2772335 h 2991508"/>
                  <a:gd name="connsiteX18" fmla="*/ 465189 w 1953190"/>
                  <a:gd name="connsiteY18" fmla="*/ 2891702 h 2991508"/>
                  <a:gd name="connsiteX19" fmla="*/ 220668 w 1953190"/>
                  <a:gd name="connsiteY19" fmla="*/ 2991507 h 2991508"/>
                  <a:gd name="connsiteX20" fmla="*/ 48254 w 1953190"/>
                  <a:gd name="connsiteY20" fmla="*/ 2358824 h 2991508"/>
                  <a:gd name="connsiteX21" fmla="*/ 318 w 1953190"/>
                  <a:gd name="connsiteY21" fmla="*/ 1730652 h 2991508"/>
                  <a:gd name="connsiteX22" fmla="*/ 105813 w 1953190"/>
                  <a:gd name="connsiteY22" fmla="*/ 904785 h 2991508"/>
                  <a:gd name="connsiteX23" fmla="*/ 278284 w 1953190"/>
                  <a:gd name="connsiteY23" fmla="*/ 433148 h 2991508"/>
                  <a:gd name="connsiteX24" fmla="*/ 443791 w 1953190"/>
                  <a:gd name="connsiteY24" fmla="*/ 172515 h 2991508"/>
                  <a:gd name="connsiteX25" fmla="*/ 612642 w 1953190"/>
                  <a:gd name="connsiteY25" fmla="*/ 0 h 2991508"/>
                  <a:gd name="connsiteX26" fmla="*/ 731864 w 1953190"/>
                  <a:gd name="connsiteY26" fmla="*/ 332056 h 2991508"/>
                  <a:gd name="connsiteX27" fmla="*/ 724750 w 1953190"/>
                  <a:gd name="connsiteY27" fmla="*/ 678085 h 2991508"/>
                  <a:gd name="connsiteX28" fmla="*/ 547648 w 1953190"/>
                  <a:gd name="connsiteY28" fmla="*/ 1005788 h 2991508"/>
                  <a:gd name="connsiteX29" fmla="*/ 550122 w 1953190"/>
                  <a:gd name="connsiteY29" fmla="*/ 1049853 h 2991508"/>
                  <a:gd name="connsiteX30" fmla="*/ 968860 w 1953190"/>
                  <a:gd name="connsiteY30" fmla="*/ 813397 h 2991508"/>
                  <a:gd name="connsiteX31" fmla="*/ 1461254 w 1953190"/>
                  <a:gd name="connsiteY31" fmla="*/ 701311 h 2991508"/>
                  <a:gd name="connsiteX32" fmla="*/ 1473856 w 1953190"/>
                  <a:gd name="connsiteY32" fmla="*/ 708401 h 2991508"/>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35637 w 1983014"/>
                  <a:gd name="connsiteY22" fmla="*/ 904785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495013 w 1983014"/>
                  <a:gd name="connsiteY18" fmla="*/ 2891702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56229 w 1983014"/>
                  <a:gd name="connsiteY17" fmla="*/ 2772335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70914 w 1983014"/>
                  <a:gd name="connsiteY16" fmla="*/ 2395326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21952 w 1983014"/>
                  <a:gd name="connsiteY15" fmla="*/ 2002232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680 w 1983014"/>
                  <a:gd name="connsiteY0" fmla="*/ 708401 h 2991507"/>
                  <a:gd name="connsiteX1" fmla="*/ 1441087 w 1983014"/>
                  <a:gd name="connsiteY1" fmla="*/ 919813 h 2991507"/>
                  <a:gd name="connsiteX2" fmla="*/ 1219884 w 1983014"/>
                  <a:gd name="connsiteY2" fmla="*/ 1213129 h 2991507"/>
                  <a:gd name="connsiteX3" fmla="*/ 939003 w 1983014"/>
                  <a:gd name="connsiteY3" fmla="*/ 1450576 h 2991507"/>
                  <a:gd name="connsiteX4" fmla="*/ 596742 w 1983014"/>
                  <a:gd name="connsiteY4" fmla="*/ 1632245 h 2991507"/>
                  <a:gd name="connsiteX5" fmla="*/ 767090 w 1983014"/>
                  <a:gd name="connsiteY5" fmla="*/ 1653421 h 2991507"/>
                  <a:gd name="connsiteX6" fmla="*/ 1304704 w 1983014"/>
                  <a:gd name="connsiteY6" fmla="*/ 1655250 h 2991507"/>
                  <a:gd name="connsiteX7" fmla="*/ 1704796 w 1983014"/>
                  <a:gd name="connsiteY7" fmla="*/ 1749816 h 2991507"/>
                  <a:gd name="connsiteX8" fmla="*/ 1962085 w 1983014"/>
                  <a:gd name="connsiteY8" fmla="*/ 1866208 h 2991507"/>
                  <a:gd name="connsiteX9" fmla="*/ 1935959 w 1983014"/>
                  <a:gd name="connsiteY9" fmla="*/ 1943962 h 2991507"/>
                  <a:gd name="connsiteX10" fmla="*/ 1682972 w 1983014"/>
                  <a:gd name="connsiteY10" fmla="*/ 2106263 h 2991507"/>
                  <a:gd name="connsiteX11" fmla="*/ 1282880 w 1983014"/>
                  <a:gd name="connsiteY11" fmla="*/ 2208104 h 2991507"/>
                  <a:gd name="connsiteX12" fmla="*/ 965565 w 1983014"/>
                  <a:gd name="connsiteY12" fmla="*/ 2195250 h 2991507"/>
                  <a:gd name="connsiteX13" fmla="*/ 608473 w 1983014"/>
                  <a:gd name="connsiteY13" fmla="*/ 2089164 h 2991507"/>
                  <a:gd name="connsiteX14" fmla="*/ 351679 w 1983014"/>
                  <a:gd name="connsiteY14" fmla="*/ 1949541 h 2991507"/>
                  <a:gd name="connsiteX15" fmla="*/ 342833 w 1983014"/>
                  <a:gd name="connsiteY15" fmla="*/ 1997936 h 2991507"/>
                  <a:gd name="connsiteX16" fmla="*/ 396789 w 1983014"/>
                  <a:gd name="connsiteY16" fmla="*/ 2349194 h 2991507"/>
                  <a:gd name="connsiteX17" fmla="*/ 488935 w 1983014"/>
                  <a:gd name="connsiteY17" fmla="*/ 2732957 h 2991507"/>
                  <a:gd name="connsiteX18" fmla="*/ 552973 w 1983014"/>
                  <a:gd name="connsiteY18" fmla="*/ 2882494 h 2991507"/>
                  <a:gd name="connsiteX19" fmla="*/ 250492 w 1983014"/>
                  <a:gd name="connsiteY19" fmla="*/ 2991507 h 2991507"/>
                  <a:gd name="connsiteX20" fmla="*/ 78078 w 1983014"/>
                  <a:gd name="connsiteY20" fmla="*/ 2358824 h 2991507"/>
                  <a:gd name="connsiteX21" fmla="*/ 129 w 1983014"/>
                  <a:gd name="connsiteY21" fmla="*/ 1690577 h 2991507"/>
                  <a:gd name="connsiteX22" fmla="*/ 119976 w 1983014"/>
                  <a:gd name="connsiteY22" fmla="*/ 908009 h 2991507"/>
                  <a:gd name="connsiteX23" fmla="*/ 308108 w 1983014"/>
                  <a:gd name="connsiteY23" fmla="*/ 433148 h 2991507"/>
                  <a:gd name="connsiteX24" fmla="*/ 473615 w 1983014"/>
                  <a:gd name="connsiteY24" fmla="*/ 172515 h 2991507"/>
                  <a:gd name="connsiteX25" fmla="*/ 642466 w 1983014"/>
                  <a:gd name="connsiteY25" fmla="*/ 0 h 2991507"/>
                  <a:gd name="connsiteX26" fmla="*/ 761688 w 1983014"/>
                  <a:gd name="connsiteY26" fmla="*/ 332056 h 2991507"/>
                  <a:gd name="connsiteX27" fmla="*/ 754574 w 1983014"/>
                  <a:gd name="connsiteY27" fmla="*/ 678085 h 2991507"/>
                  <a:gd name="connsiteX28" fmla="*/ 577472 w 1983014"/>
                  <a:gd name="connsiteY28" fmla="*/ 1005788 h 2991507"/>
                  <a:gd name="connsiteX29" fmla="*/ 579946 w 1983014"/>
                  <a:gd name="connsiteY29" fmla="*/ 1049853 h 2991507"/>
                  <a:gd name="connsiteX30" fmla="*/ 998684 w 1983014"/>
                  <a:gd name="connsiteY30" fmla="*/ 813397 h 2991507"/>
                  <a:gd name="connsiteX31" fmla="*/ 1491078 w 1983014"/>
                  <a:gd name="connsiteY31" fmla="*/ 701311 h 2991507"/>
                  <a:gd name="connsiteX32" fmla="*/ 1503680 w 1983014"/>
                  <a:gd name="connsiteY32" fmla="*/ 708401 h 2991507"/>
                  <a:gd name="connsiteX0" fmla="*/ 1503750 w 1983084"/>
                  <a:gd name="connsiteY0" fmla="*/ 708401 h 2991507"/>
                  <a:gd name="connsiteX1" fmla="*/ 1441157 w 1983084"/>
                  <a:gd name="connsiteY1" fmla="*/ 919813 h 2991507"/>
                  <a:gd name="connsiteX2" fmla="*/ 1219954 w 1983084"/>
                  <a:gd name="connsiteY2" fmla="*/ 1213129 h 2991507"/>
                  <a:gd name="connsiteX3" fmla="*/ 939073 w 1983084"/>
                  <a:gd name="connsiteY3" fmla="*/ 1450576 h 2991507"/>
                  <a:gd name="connsiteX4" fmla="*/ 596812 w 1983084"/>
                  <a:gd name="connsiteY4" fmla="*/ 1632245 h 2991507"/>
                  <a:gd name="connsiteX5" fmla="*/ 767160 w 1983084"/>
                  <a:gd name="connsiteY5" fmla="*/ 1653421 h 2991507"/>
                  <a:gd name="connsiteX6" fmla="*/ 1304774 w 1983084"/>
                  <a:gd name="connsiteY6" fmla="*/ 1655250 h 2991507"/>
                  <a:gd name="connsiteX7" fmla="*/ 1704866 w 1983084"/>
                  <a:gd name="connsiteY7" fmla="*/ 1749816 h 2991507"/>
                  <a:gd name="connsiteX8" fmla="*/ 1962155 w 1983084"/>
                  <a:gd name="connsiteY8" fmla="*/ 1866208 h 2991507"/>
                  <a:gd name="connsiteX9" fmla="*/ 1936029 w 1983084"/>
                  <a:gd name="connsiteY9" fmla="*/ 1943962 h 2991507"/>
                  <a:gd name="connsiteX10" fmla="*/ 1683042 w 1983084"/>
                  <a:gd name="connsiteY10" fmla="*/ 2106263 h 2991507"/>
                  <a:gd name="connsiteX11" fmla="*/ 1282950 w 1983084"/>
                  <a:gd name="connsiteY11" fmla="*/ 2208104 h 2991507"/>
                  <a:gd name="connsiteX12" fmla="*/ 965635 w 1983084"/>
                  <a:gd name="connsiteY12" fmla="*/ 2195250 h 2991507"/>
                  <a:gd name="connsiteX13" fmla="*/ 608543 w 1983084"/>
                  <a:gd name="connsiteY13" fmla="*/ 2089164 h 2991507"/>
                  <a:gd name="connsiteX14" fmla="*/ 351749 w 1983084"/>
                  <a:gd name="connsiteY14" fmla="*/ 1949541 h 2991507"/>
                  <a:gd name="connsiteX15" fmla="*/ 342903 w 1983084"/>
                  <a:gd name="connsiteY15" fmla="*/ 1997936 h 2991507"/>
                  <a:gd name="connsiteX16" fmla="*/ 396859 w 1983084"/>
                  <a:gd name="connsiteY16" fmla="*/ 2349194 h 2991507"/>
                  <a:gd name="connsiteX17" fmla="*/ 489005 w 1983084"/>
                  <a:gd name="connsiteY17" fmla="*/ 2732957 h 2991507"/>
                  <a:gd name="connsiteX18" fmla="*/ 553043 w 1983084"/>
                  <a:gd name="connsiteY18" fmla="*/ 2882494 h 2991507"/>
                  <a:gd name="connsiteX19" fmla="*/ 250562 w 1983084"/>
                  <a:gd name="connsiteY19" fmla="*/ 2991507 h 2991507"/>
                  <a:gd name="connsiteX20" fmla="*/ 63305 w 1983084"/>
                  <a:gd name="connsiteY20" fmla="*/ 2363639 h 2991507"/>
                  <a:gd name="connsiteX21" fmla="*/ 199 w 1983084"/>
                  <a:gd name="connsiteY21" fmla="*/ 1690577 h 2991507"/>
                  <a:gd name="connsiteX22" fmla="*/ 120046 w 1983084"/>
                  <a:gd name="connsiteY22" fmla="*/ 908009 h 2991507"/>
                  <a:gd name="connsiteX23" fmla="*/ 308178 w 1983084"/>
                  <a:gd name="connsiteY23" fmla="*/ 433148 h 2991507"/>
                  <a:gd name="connsiteX24" fmla="*/ 473685 w 1983084"/>
                  <a:gd name="connsiteY24" fmla="*/ 172515 h 2991507"/>
                  <a:gd name="connsiteX25" fmla="*/ 642536 w 1983084"/>
                  <a:gd name="connsiteY25" fmla="*/ 0 h 2991507"/>
                  <a:gd name="connsiteX26" fmla="*/ 761758 w 1983084"/>
                  <a:gd name="connsiteY26" fmla="*/ 332056 h 2991507"/>
                  <a:gd name="connsiteX27" fmla="*/ 754644 w 1983084"/>
                  <a:gd name="connsiteY27" fmla="*/ 678085 h 2991507"/>
                  <a:gd name="connsiteX28" fmla="*/ 577542 w 1983084"/>
                  <a:gd name="connsiteY28" fmla="*/ 1005788 h 2991507"/>
                  <a:gd name="connsiteX29" fmla="*/ 580016 w 1983084"/>
                  <a:gd name="connsiteY29" fmla="*/ 1049853 h 2991507"/>
                  <a:gd name="connsiteX30" fmla="*/ 998754 w 1983084"/>
                  <a:gd name="connsiteY30" fmla="*/ 813397 h 2991507"/>
                  <a:gd name="connsiteX31" fmla="*/ 1491148 w 1983084"/>
                  <a:gd name="connsiteY31" fmla="*/ 701311 h 2991507"/>
                  <a:gd name="connsiteX32" fmla="*/ 1503750 w 1983084"/>
                  <a:gd name="connsiteY32" fmla="*/ 708401 h 2991507"/>
                  <a:gd name="connsiteX0" fmla="*/ 1503751 w 1983085"/>
                  <a:gd name="connsiteY0" fmla="*/ 708401 h 2991507"/>
                  <a:gd name="connsiteX1" fmla="*/ 1441158 w 1983085"/>
                  <a:gd name="connsiteY1" fmla="*/ 919813 h 2991507"/>
                  <a:gd name="connsiteX2" fmla="*/ 1219955 w 1983085"/>
                  <a:gd name="connsiteY2" fmla="*/ 1213129 h 2991507"/>
                  <a:gd name="connsiteX3" fmla="*/ 939074 w 1983085"/>
                  <a:gd name="connsiteY3" fmla="*/ 1450576 h 2991507"/>
                  <a:gd name="connsiteX4" fmla="*/ 596813 w 1983085"/>
                  <a:gd name="connsiteY4" fmla="*/ 1632245 h 2991507"/>
                  <a:gd name="connsiteX5" fmla="*/ 767161 w 1983085"/>
                  <a:gd name="connsiteY5" fmla="*/ 1653421 h 2991507"/>
                  <a:gd name="connsiteX6" fmla="*/ 1304775 w 1983085"/>
                  <a:gd name="connsiteY6" fmla="*/ 1655250 h 2991507"/>
                  <a:gd name="connsiteX7" fmla="*/ 1704867 w 1983085"/>
                  <a:gd name="connsiteY7" fmla="*/ 1749816 h 2991507"/>
                  <a:gd name="connsiteX8" fmla="*/ 1962156 w 1983085"/>
                  <a:gd name="connsiteY8" fmla="*/ 1866208 h 2991507"/>
                  <a:gd name="connsiteX9" fmla="*/ 1936030 w 1983085"/>
                  <a:gd name="connsiteY9" fmla="*/ 1943962 h 2991507"/>
                  <a:gd name="connsiteX10" fmla="*/ 1683043 w 1983085"/>
                  <a:gd name="connsiteY10" fmla="*/ 2106263 h 2991507"/>
                  <a:gd name="connsiteX11" fmla="*/ 1282951 w 1983085"/>
                  <a:gd name="connsiteY11" fmla="*/ 2208104 h 2991507"/>
                  <a:gd name="connsiteX12" fmla="*/ 965636 w 1983085"/>
                  <a:gd name="connsiteY12" fmla="*/ 2195250 h 2991507"/>
                  <a:gd name="connsiteX13" fmla="*/ 608544 w 1983085"/>
                  <a:gd name="connsiteY13" fmla="*/ 2089164 h 2991507"/>
                  <a:gd name="connsiteX14" fmla="*/ 351750 w 1983085"/>
                  <a:gd name="connsiteY14" fmla="*/ 1949541 h 2991507"/>
                  <a:gd name="connsiteX15" fmla="*/ 342904 w 1983085"/>
                  <a:gd name="connsiteY15" fmla="*/ 1997936 h 2991507"/>
                  <a:gd name="connsiteX16" fmla="*/ 396860 w 1983085"/>
                  <a:gd name="connsiteY16" fmla="*/ 2349194 h 2991507"/>
                  <a:gd name="connsiteX17" fmla="*/ 509109 w 1983085"/>
                  <a:gd name="connsiteY17" fmla="*/ 2762247 h 2991507"/>
                  <a:gd name="connsiteX18" fmla="*/ 553044 w 1983085"/>
                  <a:gd name="connsiteY18" fmla="*/ 2882494 h 2991507"/>
                  <a:gd name="connsiteX19" fmla="*/ 250563 w 1983085"/>
                  <a:gd name="connsiteY19" fmla="*/ 2991507 h 2991507"/>
                  <a:gd name="connsiteX20" fmla="*/ 63306 w 1983085"/>
                  <a:gd name="connsiteY20" fmla="*/ 2363639 h 2991507"/>
                  <a:gd name="connsiteX21" fmla="*/ 200 w 1983085"/>
                  <a:gd name="connsiteY21" fmla="*/ 1690577 h 2991507"/>
                  <a:gd name="connsiteX22" fmla="*/ 120047 w 1983085"/>
                  <a:gd name="connsiteY22" fmla="*/ 908009 h 2991507"/>
                  <a:gd name="connsiteX23" fmla="*/ 308179 w 1983085"/>
                  <a:gd name="connsiteY23" fmla="*/ 433148 h 2991507"/>
                  <a:gd name="connsiteX24" fmla="*/ 473686 w 1983085"/>
                  <a:gd name="connsiteY24" fmla="*/ 172515 h 2991507"/>
                  <a:gd name="connsiteX25" fmla="*/ 642537 w 1983085"/>
                  <a:gd name="connsiteY25" fmla="*/ 0 h 2991507"/>
                  <a:gd name="connsiteX26" fmla="*/ 761759 w 1983085"/>
                  <a:gd name="connsiteY26" fmla="*/ 332056 h 2991507"/>
                  <a:gd name="connsiteX27" fmla="*/ 754645 w 1983085"/>
                  <a:gd name="connsiteY27" fmla="*/ 678085 h 2991507"/>
                  <a:gd name="connsiteX28" fmla="*/ 577543 w 1983085"/>
                  <a:gd name="connsiteY28" fmla="*/ 1005788 h 2991507"/>
                  <a:gd name="connsiteX29" fmla="*/ 580017 w 1983085"/>
                  <a:gd name="connsiteY29" fmla="*/ 1049853 h 2991507"/>
                  <a:gd name="connsiteX30" fmla="*/ 998755 w 1983085"/>
                  <a:gd name="connsiteY30" fmla="*/ 813397 h 2991507"/>
                  <a:gd name="connsiteX31" fmla="*/ 1491149 w 1983085"/>
                  <a:gd name="connsiteY31" fmla="*/ 701311 h 2991507"/>
                  <a:gd name="connsiteX32" fmla="*/ 1503751 w 1983085"/>
                  <a:gd name="connsiteY32" fmla="*/ 708401 h 2991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983085" h="2991507">
                    <a:moveTo>
                      <a:pt x="1503751" y="708401"/>
                    </a:moveTo>
                    <a:cubicBezTo>
                      <a:pt x="1523712" y="737061"/>
                      <a:pt x="1480707" y="845173"/>
                      <a:pt x="1441158" y="919813"/>
                    </a:cubicBezTo>
                    <a:cubicBezTo>
                      <a:pt x="1395959" y="1005116"/>
                      <a:pt x="1303636" y="1124669"/>
                      <a:pt x="1219955" y="1213129"/>
                    </a:cubicBezTo>
                    <a:cubicBezTo>
                      <a:pt x="1136275" y="1301590"/>
                      <a:pt x="1042931" y="1380723"/>
                      <a:pt x="939074" y="1450576"/>
                    </a:cubicBezTo>
                    <a:cubicBezTo>
                      <a:pt x="835217" y="1520429"/>
                      <a:pt x="606345" y="1620692"/>
                      <a:pt x="596813" y="1632245"/>
                    </a:cubicBezTo>
                    <a:cubicBezTo>
                      <a:pt x="587281" y="1643798"/>
                      <a:pt x="649167" y="1649587"/>
                      <a:pt x="767161" y="1653421"/>
                    </a:cubicBezTo>
                    <a:cubicBezTo>
                      <a:pt x="885155" y="1657255"/>
                      <a:pt x="1148491" y="1639184"/>
                      <a:pt x="1304775" y="1655250"/>
                    </a:cubicBezTo>
                    <a:cubicBezTo>
                      <a:pt x="1461059" y="1671316"/>
                      <a:pt x="1595303" y="1714658"/>
                      <a:pt x="1704867" y="1749816"/>
                    </a:cubicBezTo>
                    <a:cubicBezTo>
                      <a:pt x="1814430" y="1784976"/>
                      <a:pt x="1923629" y="1833850"/>
                      <a:pt x="1962156" y="1866208"/>
                    </a:cubicBezTo>
                    <a:cubicBezTo>
                      <a:pt x="2000683" y="1898565"/>
                      <a:pt x="1982548" y="1903952"/>
                      <a:pt x="1936030" y="1943962"/>
                    </a:cubicBezTo>
                    <a:cubicBezTo>
                      <a:pt x="1889511" y="1983971"/>
                      <a:pt x="1791890" y="2062239"/>
                      <a:pt x="1683043" y="2106263"/>
                    </a:cubicBezTo>
                    <a:cubicBezTo>
                      <a:pt x="1574197" y="2150286"/>
                      <a:pt x="1402519" y="2193274"/>
                      <a:pt x="1282951" y="2208104"/>
                    </a:cubicBezTo>
                    <a:cubicBezTo>
                      <a:pt x="1163382" y="2222935"/>
                      <a:pt x="1078036" y="2215074"/>
                      <a:pt x="965636" y="2195250"/>
                    </a:cubicBezTo>
                    <a:cubicBezTo>
                      <a:pt x="853235" y="2175427"/>
                      <a:pt x="710858" y="2130115"/>
                      <a:pt x="608544" y="2089164"/>
                    </a:cubicBezTo>
                    <a:cubicBezTo>
                      <a:pt x="506230" y="2048213"/>
                      <a:pt x="368968" y="1961518"/>
                      <a:pt x="351750" y="1949541"/>
                    </a:cubicBezTo>
                    <a:cubicBezTo>
                      <a:pt x="334532" y="1937564"/>
                      <a:pt x="335386" y="1931327"/>
                      <a:pt x="342904" y="1997936"/>
                    </a:cubicBezTo>
                    <a:cubicBezTo>
                      <a:pt x="350422" y="2064545"/>
                      <a:pt x="369159" y="2221809"/>
                      <a:pt x="396860" y="2349194"/>
                    </a:cubicBezTo>
                    <a:cubicBezTo>
                      <a:pt x="424561" y="2476579"/>
                      <a:pt x="467735" y="2639985"/>
                      <a:pt x="509109" y="2762247"/>
                    </a:cubicBezTo>
                    <a:lnTo>
                      <a:pt x="553044" y="2882494"/>
                    </a:lnTo>
                    <a:cubicBezTo>
                      <a:pt x="473777" y="2939687"/>
                      <a:pt x="326860" y="2968014"/>
                      <a:pt x="250563" y="2991507"/>
                    </a:cubicBezTo>
                    <a:cubicBezTo>
                      <a:pt x="170949" y="2783480"/>
                      <a:pt x="105033" y="2580461"/>
                      <a:pt x="63306" y="2363639"/>
                    </a:cubicBezTo>
                    <a:cubicBezTo>
                      <a:pt x="21579" y="2146817"/>
                      <a:pt x="-2461" y="1929490"/>
                      <a:pt x="200" y="1690577"/>
                    </a:cubicBezTo>
                    <a:cubicBezTo>
                      <a:pt x="2859" y="1451663"/>
                      <a:pt x="68717" y="1117581"/>
                      <a:pt x="120047" y="908009"/>
                    </a:cubicBezTo>
                    <a:cubicBezTo>
                      <a:pt x="171377" y="698438"/>
                      <a:pt x="249239" y="555730"/>
                      <a:pt x="308179" y="433148"/>
                    </a:cubicBezTo>
                    <a:cubicBezTo>
                      <a:pt x="367119" y="310566"/>
                      <a:pt x="414822" y="245163"/>
                      <a:pt x="473686" y="172515"/>
                    </a:cubicBezTo>
                    <a:cubicBezTo>
                      <a:pt x="525192" y="108949"/>
                      <a:pt x="595112" y="17610"/>
                      <a:pt x="642537" y="0"/>
                    </a:cubicBezTo>
                    <a:cubicBezTo>
                      <a:pt x="709556" y="115352"/>
                      <a:pt x="737990" y="210065"/>
                      <a:pt x="761759" y="332056"/>
                    </a:cubicBezTo>
                    <a:cubicBezTo>
                      <a:pt x="780973" y="477891"/>
                      <a:pt x="781276" y="547748"/>
                      <a:pt x="754645" y="678085"/>
                    </a:cubicBezTo>
                    <a:cubicBezTo>
                      <a:pt x="727497" y="810951"/>
                      <a:pt x="606647" y="943826"/>
                      <a:pt x="577543" y="1005788"/>
                    </a:cubicBezTo>
                    <a:cubicBezTo>
                      <a:pt x="548438" y="1067749"/>
                      <a:pt x="509816" y="1081918"/>
                      <a:pt x="580017" y="1049853"/>
                    </a:cubicBezTo>
                    <a:cubicBezTo>
                      <a:pt x="650219" y="1017789"/>
                      <a:pt x="846899" y="871489"/>
                      <a:pt x="998755" y="813397"/>
                    </a:cubicBezTo>
                    <a:cubicBezTo>
                      <a:pt x="1150609" y="755308"/>
                      <a:pt x="1446228" y="697135"/>
                      <a:pt x="1491149" y="701311"/>
                    </a:cubicBezTo>
                    <a:cubicBezTo>
                      <a:pt x="1496764" y="701833"/>
                      <a:pt x="1500901" y="704307"/>
                      <a:pt x="1503751" y="708401"/>
                    </a:cubicBezTo>
                    <a:close/>
                  </a:path>
                </a:pathLst>
              </a:custGeom>
              <a:solidFill>
                <a:schemeClr val="accent3">
                  <a:lumMod val="20000"/>
                  <a:lumOff val="8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42" name="Freeform: Shape 41">
              <a:extLst>
                <a:ext uri="{FF2B5EF4-FFF2-40B4-BE49-F238E27FC236}">
                  <a16:creationId xmlns:a16="http://schemas.microsoft.com/office/drawing/2014/main" id="{4D4923AE-FB6B-7535-75FF-621DF0A9D4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7325970">
              <a:off x="1447059" y="5141505"/>
              <a:ext cx="1563560" cy="920486"/>
            </a:xfrm>
            <a:custGeom>
              <a:avLst/>
              <a:gdLst>
                <a:gd name="connsiteX0" fmla="*/ 9881 w 1739875"/>
                <a:gd name="connsiteY0" fmla="*/ 509263 h 754659"/>
                <a:gd name="connsiteX1" fmla="*/ 497935 w 1739875"/>
                <a:gd name="connsiteY1" fmla="*/ 71697 h 754659"/>
                <a:gd name="connsiteX2" fmla="*/ 1120625 w 1739875"/>
                <a:gd name="connsiteY2" fmla="*/ 43648 h 754659"/>
                <a:gd name="connsiteX3" fmla="*/ 1608679 w 1739875"/>
                <a:gd name="connsiteY3" fmla="*/ 503653 h 754659"/>
                <a:gd name="connsiteX4" fmla="*/ 1737705 w 1739875"/>
                <a:gd name="connsiteY4" fmla="*/ 744875 h 754659"/>
                <a:gd name="connsiteX5" fmla="*/ 1535751 w 1739875"/>
                <a:gd name="connsiteY5" fmla="*/ 711216 h 754659"/>
                <a:gd name="connsiteX6" fmla="*/ 284762 w 1739875"/>
                <a:gd name="connsiteY6" fmla="*/ 559751 h 754659"/>
                <a:gd name="connsiteX7" fmla="*/ 9881 w 1739875"/>
                <a:gd name="connsiteY7" fmla="*/ 509263 h 754659"/>
                <a:gd name="connsiteX0" fmla="*/ 9881 w 1745871"/>
                <a:gd name="connsiteY0" fmla="*/ 509263 h 755689"/>
                <a:gd name="connsiteX1" fmla="*/ 497935 w 1745871"/>
                <a:gd name="connsiteY1" fmla="*/ 71697 h 755689"/>
                <a:gd name="connsiteX2" fmla="*/ 1120625 w 1745871"/>
                <a:gd name="connsiteY2" fmla="*/ 43648 h 755689"/>
                <a:gd name="connsiteX3" fmla="*/ 1608679 w 1745871"/>
                <a:gd name="connsiteY3" fmla="*/ 503653 h 755689"/>
                <a:gd name="connsiteX4" fmla="*/ 1737705 w 1745871"/>
                <a:gd name="connsiteY4" fmla="*/ 744875 h 755689"/>
                <a:gd name="connsiteX5" fmla="*/ 1426819 w 1745871"/>
                <a:gd name="connsiteY5" fmla="*/ 716950 h 755689"/>
                <a:gd name="connsiteX6" fmla="*/ 284762 w 1745871"/>
                <a:gd name="connsiteY6" fmla="*/ 559751 h 755689"/>
                <a:gd name="connsiteX7" fmla="*/ 9881 w 1745871"/>
                <a:gd name="connsiteY7" fmla="*/ 509263 h 755689"/>
                <a:gd name="connsiteX0" fmla="*/ 9881 w 1864671"/>
                <a:gd name="connsiteY0" fmla="*/ 509263 h 855937"/>
                <a:gd name="connsiteX1" fmla="*/ 497935 w 1864671"/>
                <a:gd name="connsiteY1" fmla="*/ 71697 h 855937"/>
                <a:gd name="connsiteX2" fmla="*/ 1120625 w 1864671"/>
                <a:gd name="connsiteY2" fmla="*/ 43648 h 855937"/>
                <a:gd name="connsiteX3" fmla="*/ 1608679 w 1864671"/>
                <a:gd name="connsiteY3" fmla="*/ 503653 h 855937"/>
                <a:gd name="connsiteX4" fmla="*/ 1860911 w 1864671"/>
                <a:gd name="connsiteY4" fmla="*/ 851040 h 855937"/>
                <a:gd name="connsiteX5" fmla="*/ 1426819 w 1864671"/>
                <a:gd name="connsiteY5" fmla="*/ 716950 h 855937"/>
                <a:gd name="connsiteX6" fmla="*/ 284762 w 1864671"/>
                <a:gd name="connsiteY6" fmla="*/ 559751 h 855937"/>
                <a:gd name="connsiteX7" fmla="*/ 9881 w 1864671"/>
                <a:gd name="connsiteY7" fmla="*/ 509263 h 855937"/>
                <a:gd name="connsiteX0" fmla="*/ 9881 w 1876754"/>
                <a:gd name="connsiteY0" fmla="*/ 501512 h 853026"/>
                <a:gd name="connsiteX1" fmla="*/ 497935 w 1876754"/>
                <a:gd name="connsiteY1" fmla="*/ 63946 h 853026"/>
                <a:gd name="connsiteX2" fmla="*/ 1120625 w 1876754"/>
                <a:gd name="connsiteY2" fmla="*/ 35897 h 853026"/>
                <a:gd name="connsiteX3" fmla="*/ 1718468 w 1876754"/>
                <a:gd name="connsiteY3" fmla="*/ 385272 h 853026"/>
                <a:gd name="connsiteX4" fmla="*/ 1860911 w 1876754"/>
                <a:gd name="connsiteY4" fmla="*/ 843289 h 853026"/>
                <a:gd name="connsiteX5" fmla="*/ 1426819 w 1876754"/>
                <a:gd name="connsiteY5" fmla="*/ 709199 h 853026"/>
                <a:gd name="connsiteX6" fmla="*/ 284762 w 1876754"/>
                <a:gd name="connsiteY6" fmla="*/ 552000 h 853026"/>
                <a:gd name="connsiteX7" fmla="*/ 9881 w 1876754"/>
                <a:gd name="connsiteY7" fmla="*/ 501512 h 853026"/>
                <a:gd name="connsiteX0" fmla="*/ 9881 w 1874221"/>
                <a:gd name="connsiteY0" fmla="*/ 623010 h 974525"/>
                <a:gd name="connsiteX1" fmla="*/ 497935 w 1874221"/>
                <a:gd name="connsiteY1" fmla="*/ 185444 h 974525"/>
                <a:gd name="connsiteX2" fmla="*/ 1272410 w 1874221"/>
                <a:gd name="connsiteY2" fmla="*/ 12874 h 974525"/>
                <a:gd name="connsiteX3" fmla="*/ 1718468 w 1874221"/>
                <a:gd name="connsiteY3" fmla="*/ 506770 h 974525"/>
                <a:gd name="connsiteX4" fmla="*/ 1860911 w 1874221"/>
                <a:gd name="connsiteY4" fmla="*/ 964787 h 974525"/>
                <a:gd name="connsiteX5" fmla="*/ 1426819 w 1874221"/>
                <a:gd name="connsiteY5" fmla="*/ 830697 h 974525"/>
                <a:gd name="connsiteX6" fmla="*/ 284762 w 1874221"/>
                <a:gd name="connsiteY6" fmla="*/ 673498 h 974525"/>
                <a:gd name="connsiteX7" fmla="*/ 9881 w 1874221"/>
                <a:gd name="connsiteY7" fmla="*/ 623010 h 974525"/>
                <a:gd name="connsiteX0" fmla="*/ 4712 w 1869052"/>
                <a:gd name="connsiteY0" fmla="*/ 633304 h 984819"/>
                <a:gd name="connsiteX1" fmla="*/ 402385 w 1869052"/>
                <a:gd name="connsiteY1" fmla="*/ 137323 h 984819"/>
                <a:gd name="connsiteX2" fmla="*/ 1267241 w 1869052"/>
                <a:gd name="connsiteY2" fmla="*/ 23168 h 984819"/>
                <a:gd name="connsiteX3" fmla="*/ 1713299 w 1869052"/>
                <a:gd name="connsiteY3" fmla="*/ 517064 h 984819"/>
                <a:gd name="connsiteX4" fmla="*/ 1855742 w 1869052"/>
                <a:gd name="connsiteY4" fmla="*/ 975081 h 984819"/>
                <a:gd name="connsiteX5" fmla="*/ 1421650 w 1869052"/>
                <a:gd name="connsiteY5" fmla="*/ 840991 h 984819"/>
                <a:gd name="connsiteX6" fmla="*/ 279593 w 1869052"/>
                <a:gd name="connsiteY6" fmla="*/ 683792 h 984819"/>
                <a:gd name="connsiteX7" fmla="*/ 4712 w 1869052"/>
                <a:gd name="connsiteY7" fmla="*/ 633304 h 984819"/>
                <a:gd name="connsiteX0" fmla="*/ 4712 w 1870440"/>
                <a:gd name="connsiteY0" fmla="*/ 633304 h 991310"/>
                <a:gd name="connsiteX1" fmla="*/ 402385 w 1870440"/>
                <a:gd name="connsiteY1" fmla="*/ 137323 h 991310"/>
                <a:gd name="connsiteX2" fmla="*/ 1267241 w 1870440"/>
                <a:gd name="connsiteY2" fmla="*/ 23168 h 991310"/>
                <a:gd name="connsiteX3" fmla="*/ 1713299 w 1870440"/>
                <a:gd name="connsiteY3" fmla="*/ 517064 h 991310"/>
                <a:gd name="connsiteX4" fmla="*/ 1855742 w 1870440"/>
                <a:gd name="connsiteY4" fmla="*/ 975081 h 991310"/>
                <a:gd name="connsiteX5" fmla="*/ 1399477 w 1870440"/>
                <a:gd name="connsiteY5" fmla="*/ 896414 h 991310"/>
                <a:gd name="connsiteX6" fmla="*/ 279593 w 1870440"/>
                <a:gd name="connsiteY6" fmla="*/ 683792 h 991310"/>
                <a:gd name="connsiteX7" fmla="*/ 4712 w 1870440"/>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6 w 1853519"/>
                <a:gd name="connsiteY0" fmla="*/ 578483 h 990076"/>
                <a:gd name="connsiteX1" fmla="*/ 385464 w 1853519"/>
                <a:gd name="connsiteY1" fmla="*/ 136089 h 990076"/>
                <a:gd name="connsiteX2" fmla="*/ 1250320 w 1853519"/>
                <a:gd name="connsiteY2" fmla="*/ 21934 h 990076"/>
                <a:gd name="connsiteX3" fmla="*/ 1696378 w 1853519"/>
                <a:gd name="connsiteY3" fmla="*/ 515830 h 990076"/>
                <a:gd name="connsiteX4" fmla="*/ 1838821 w 1853519"/>
                <a:gd name="connsiteY4" fmla="*/ 973847 h 990076"/>
                <a:gd name="connsiteX5" fmla="*/ 1382556 w 1853519"/>
                <a:gd name="connsiteY5" fmla="*/ 895180 h 990076"/>
                <a:gd name="connsiteX6" fmla="*/ 405495 w 1853519"/>
                <a:gd name="connsiteY6" fmla="*/ 714967 h 990076"/>
                <a:gd name="connsiteX7" fmla="*/ 46 w 1853519"/>
                <a:gd name="connsiteY7"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591 w 1887615"/>
                <a:gd name="connsiteY6" fmla="*/ 714967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93656"/>
                <a:gd name="connsiteY0" fmla="*/ 578887 h 990125"/>
                <a:gd name="connsiteX1" fmla="*/ 419560 w 1893656"/>
                <a:gd name="connsiteY1" fmla="*/ 136493 h 990125"/>
                <a:gd name="connsiteX2" fmla="*/ 1284416 w 1893656"/>
                <a:gd name="connsiteY2" fmla="*/ 22338 h 990125"/>
                <a:gd name="connsiteX3" fmla="*/ 1761977 w 1893656"/>
                <a:gd name="connsiteY3" fmla="*/ 522071 h 990125"/>
                <a:gd name="connsiteX4" fmla="*/ 1872917 w 1893656"/>
                <a:gd name="connsiteY4" fmla="*/ 974251 h 990125"/>
                <a:gd name="connsiteX5" fmla="*/ 1416652 w 1893656"/>
                <a:gd name="connsiteY5" fmla="*/ 895584 h 990125"/>
                <a:gd name="connsiteX6" fmla="*/ 439756 w 1893656"/>
                <a:gd name="connsiteY6" fmla="*/ 727040 h 990125"/>
                <a:gd name="connsiteX7" fmla="*/ 64968 w 1893656"/>
                <a:gd name="connsiteY7" fmla="*/ 667118 h 990125"/>
                <a:gd name="connsiteX8" fmla="*/ 34142 w 1893656"/>
                <a:gd name="connsiteY8" fmla="*/ 578887 h 990125"/>
                <a:gd name="connsiteX0" fmla="*/ 34142 w 1890318"/>
                <a:gd name="connsiteY0" fmla="*/ 578887 h 990125"/>
                <a:gd name="connsiteX1" fmla="*/ 419560 w 1890318"/>
                <a:gd name="connsiteY1" fmla="*/ 136493 h 990125"/>
                <a:gd name="connsiteX2" fmla="*/ 1284416 w 1890318"/>
                <a:gd name="connsiteY2" fmla="*/ 22338 h 990125"/>
                <a:gd name="connsiteX3" fmla="*/ 1761977 w 1890318"/>
                <a:gd name="connsiteY3" fmla="*/ 522071 h 990125"/>
                <a:gd name="connsiteX4" fmla="*/ 1872917 w 1890318"/>
                <a:gd name="connsiteY4" fmla="*/ 974251 h 990125"/>
                <a:gd name="connsiteX5" fmla="*/ 1416652 w 1890318"/>
                <a:gd name="connsiteY5" fmla="*/ 895584 h 990125"/>
                <a:gd name="connsiteX6" fmla="*/ 439756 w 1890318"/>
                <a:gd name="connsiteY6" fmla="*/ 727040 h 990125"/>
                <a:gd name="connsiteX7" fmla="*/ 64968 w 1890318"/>
                <a:gd name="connsiteY7" fmla="*/ 667118 h 990125"/>
                <a:gd name="connsiteX8" fmla="*/ 34142 w 1890318"/>
                <a:gd name="connsiteY8" fmla="*/ 578887 h 990125"/>
                <a:gd name="connsiteX0" fmla="*/ 34142 w 1874108"/>
                <a:gd name="connsiteY0" fmla="*/ 578887 h 987469"/>
                <a:gd name="connsiteX1" fmla="*/ 419560 w 1874108"/>
                <a:gd name="connsiteY1" fmla="*/ 136493 h 987469"/>
                <a:gd name="connsiteX2" fmla="*/ 1284416 w 1874108"/>
                <a:gd name="connsiteY2" fmla="*/ 22338 h 987469"/>
                <a:gd name="connsiteX3" fmla="*/ 1761977 w 1874108"/>
                <a:gd name="connsiteY3" fmla="*/ 522071 h 987469"/>
                <a:gd name="connsiteX4" fmla="*/ 1872917 w 1874108"/>
                <a:gd name="connsiteY4" fmla="*/ 974251 h 987469"/>
                <a:gd name="connsiteX5" fmla="*/ 1416652 w 1874108"/>
                <a:gd name="connsiteY5" fmla="*/ 895584 h 987469"/>
                <a:gd name="connsiteX6" fmla="*/ 439756 w 1874108"/>
                <a:gd name="connsiteY6" fmla="*/ 727040 h 987469"/>
                <a:gd name="connsiteX7" fmla="*/ 64968 w 1874108"/>
                <a:gd name="connsiteY7" fmla="*/ 667118 h 987469"/>
                <a:gd name="connsiteX8" fmla="*/ 34142 w 1874108"/>
                <a:gd name="connsiteY8" fmla="*/ 578887 h 987469"/>
                <a:gd name="connsiteX0" fmla="*/ 34142 w 1874269"/>
                <a:gd name="connsiteY0" fmla="*/ 578887 h 980571"/>
                <a:gd name="connsiteX1" fmla="*/ 419560 w 1874269"/>
                <a:gd name="connsiteY1" fmla="*/ 136493 h 980571"/>
                <a:gd name="connsiteX2" fmla="*/ 1284416 w 1874269"/>
                <a:gd name="connsiteY2" fmla="*/ 22338 h 980571"/>
                <a:gd name="connsiteX3" fmla="*/ 1761977 w 1874269"/>
                <a:gd name="connsiteY3" fmla="*/ 522071 h 980571"/>
                <a:gd name="connsiteX4" fmla="*/ 1872917 w 1874269"/>
                <a:gd name="connsiteY4" fmla="*/ 974251 h 980571"/>
                <a:gd name="connsiteX5" fmla="*/ 1416652 w 1874269"/>
                <a:gd name="connsiteY5" fmla="*/ 895584 h 980571"/>
                <a:gd name="connsiteX6" fmla="*/ 439756 w 1874269"/>
                <a:gd name="connsiteY6" fmla="*/ 727040 h 980571"/>
                <a:gd name="connsiteX7" fmla="*/ 64968 w 1874269"/>
                <a:gd name="connsiteY7" fmla="*/ 667118 h 980571"/>
                <a:gd name="connsiteX8" fmla="*/ 34142 w 1874269"/>
                <a:gd name="connsiteY8" fmla="*/ 578887 h 980571"/>
                <a:gd name="connsiteX0" fmla="*/ 34142 w 1888716"/>
                <a:gd name="connsiteY0" fmla="*/ 578887 h 993099"/>
                <a:gd name="connsiteX1" fmla="*/ 419560 w 1888716"/>
                <a:gd name="connsiteY1" fmla="*/ 136493 h 993099"/>
                <a:gd name="connsiteX2" fmla="*/ 1284416 w 1888716"/>
                <a:gd name="connsiteY2" fmla="*/ 22338 h 993099"/>
                <a:gd name="connsiteX3" fmla="*/ 1761977 w 1888716"/>
                <a:gd name="connsiteY3" fmla="*/ 522071 h 993099"/>
                <a:gd name="connsiteX4" fmla="*/ 1872917 w 1888716"/>
                <a:gd name="connsiteY4" fmla="*/ 974251 h 993099"/>
                <a:gd name="connsiteX5" fmla="*/ 1441154 w 1888716"/>
                <a:gd name="connsiteY5" fmla="*/ 914086 h 993099"/>
                <a:gd name="connsiteX6" fmla="*/ 439756 w 1888716"/>
                <a:gd name="connsiteY6" fmla="*/ 727040 h 993099"/>
                <a:gd name="connsiteX7" fmla="*/ 64968 w 1888716"/>
                <a:gd name="connsiteY7" fmla="*/ 667118 h 993099"/>
                <a:gd name="connsiteX8" fmla="*/ 34142 w 1888716"/>
                <a:gd name="connsiteY8" fmla="*/ 578887 h 993099"/>
                <a:gd name="connsiteX0" fmla="*/ 34142 w 1910942"/>
                <a:gd name="connsiteY0" fmla="*/ 578887 h 974312"/>
                <a:gd name="connsiteX1" fmla="*/ 419560 w 1910942"/>
                <a:gd name="connsiteY1" fmla="*/ 136493 h 974312"/>
                <a:gd name="connsiteX2" fmla="*/ 1284416 w 1910942"/>
                <a:gd name="connsiteY2" fmla="*/ 22338 h 974312"/>
                <a:gd name="connsiteX3" fmla="*/ 1761977 w 1910942"/>
                <a:gd name="connsiteY3" fmla="*/ 522071 h 974312"/>
                <a:gd name="connsiteX4" fmla="*/ 1876694 w 1910942"/>
                <a:gd name="connsiteY4" fmla="*/ 900322 h 974312"/>
                <a:gd name="connsiteX5" fmla="*/ 1872917 w 1910942"/>
                <a:gd name="connsiteY5" fmla="*/ 974251 h 974312"/>
                <a:gd name="connsiteX6" fmla="*/ 1441154 w 1910942"/>
                <a:gd name="connsiteY6" fmla="*/ 914086 h 974312"/>
                <a:gd name="connsiteX7" fmla="*/ 439756 w 1910942"/>
                <a:gd name="connsiteY7" fmla="*/ 727040 h 974312"/>
                <a:gd name="connsiteX8" fmla="*/ 64968 w 1910942"/>
                <a:gd name="connsiteY8" fmla="*/ 667118 h 974312"/>
                <a:gd name="connsiteX9" fmla="*/ 34142 w 1910942"/>
                <a:gd name="connsiteY9" fmla="*/ 578887 h 974312"/>
                <a:gd name="connsiteX0" fmla="*/ 34142 w 1899488"/>
                <a:gd name="connsiteY0" fmla="*/ 578887 h 989383"/>
                <a:gd name="connsiteX1" fmla="*/ 419560 w 1899488"/>
                <a:gd name="connsiteY1" fmla="*/ 136493 h 989383"/>
                <a:gd name="connsiteX2" fmla="*/ 1284416 w 1899488"/>
                <a:gd name="connsiteY2" fmla="*/ 22338 h 989383"/>
                <a:gd name="connsiteX3" fmla="*/ 1761977 w 1899488"/>
                <a:gd name="connsiteY3" fmla="*/ 522071 h 989383"/>
                <a:gd name="connsiteX4" fmla="*/ 1876694 w 1899488"/>
                <a:gd name="connsiteY4" fmla="*/ 900322 h 989383"/>
                <a:gd name="connsiteX5" fmla="*/ 1853831 w 1899488"/>
                <a:gd name="connsiteY5" fmla="*/ 989334 h 989383"/>
                <a:gd name="connsiteX6" fmla="*/ 1441154 w 1899488"/>
                <a:gd name="connsiteY6" fmla="*/ 914086 h 989383"/>
                <a:gd name="connsiteX7" fmla="*/ 439756 w 1899488"/>
                <a:gd name="connsiteY7" fmla="*/ 727040 h 989383"/>
                <a:gd name="connsiteX8" fmla="*/ 64968 w 1899488"/>
                <a:gd name="connsiteY8" fmla="*/ 667118 h 989383"/>
                <a:gd name="connsiteX9" fmla="*/ 34142 w 1899488"/>
                <a:gd name="connsiteY9" fmla="*/ 578887 h 98938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15545 w 1872035"/>
                <a:gd name="connsiteY0" fmla="*/ 578887 h 993703"/>
                <a:gd name="connsiteX1" fmla="*/ 400963 w 1872035"/>
                <a:gd name="connsiteY1" fmla="*/ 136493 h 993703"/>
                <a:gd name="connsiteX2" fmla="*/ 1265819 w 1872035"/>
                <a:gd name="connsiteY2" fmla="*/ 22338 h 993703"/>
                <a:gd name="connsiteX3" fmla="*/ 1743380 w 1872035"/>
                <a:gd name="connsiteY3" fmla="*/ 522071 h 993703"/>
                <a:gd name="connsiteX4" fmla="*/ 1858097 w 1872035"/>
                <a:gd name="connsiteY4" fmla="*/ 900322 h 993703"/>
                <a:gd name="connsiteX5" fmla="*/ 1835234 w 1872035"/>
                <a:gd name="connsiteY5" fmla="*/ 989334 h 993703"/>
                <a:gd name="connsiteX6" fmla="*/ 1422557 w 1872035"/>
                <a:gd name="connsiteY6" fmla="*/ 914086 h 993703"/>
                <a:gd name="connsiteX7" fmla="*/ 421159 w 1872035"/>
                <a:gd name="connsiteY7" fmla="*/ 727040 h 993703"/>
                <a:gd name="connsiteX8" fmla="*/ 109376 w 1872035"/>
                <a:gd name="connsiteY8" fmla="*/ 678789 h 993703"/>
                <a:gd name="connsiteX9" fmla="*/ 15545 w 1872035"/>
                <a:gd name="connsiteY9" fmla="*/ 578887 h 993703"/>
                <a:gd name="connsiteX0" fmla="*/ 21358 w 1843514"/>
                <a:gd name="connsiteY0" fmla="*/ 594911 h 994056"/>
                <a:gd name="connsiteX1" fmla="*/ 372442 w 1843514"/>
                <a:gd name="connsiteY1" fmla="*/ 136846 h 994056"/>
                <a:gd name="connsiteX2" fmla="*/ 1237298 w 1843514"/>
                <a:gd name="connsiteY2" fmla="*/ 22691 h 994056"/>
                <a:gd name="connsiteX3" fmla="*/ 1714859 w 1843514"/>
                <a:gd name="connsiteY3" fmla="*/ 522424 h 994056"/>
                <a:gd name="connsiteX4" fmla="*/ 1829576 w 1843514"/>
                <a:gd name="connsiteY4" fmla="*/ 900675 h 994056"/>
                <a:gd name="connsiteX5" fmla="*/ 1806713 w 1843514"/>
                <a:gd name="connsiteY5" fmla="*/ 989687 h 994056"/>
                <a:gd name="connsiteX6" fmla="*/ 1394036 w 1843514"/>
                <a:gd name="connsiteY6" fmla="*/ 914439 h 994056"/>
                <a:gd name="connsiteX7" fmla="*/ 392638 w 1843514"/>
                <a:gd name="connsiteY7" fmla="*/ 727393 h 994056"/>
                <a:gd name="connsiteX8" fmla="*/ 80855 w 1843514"/>
                <a:gd name="connsiteY8" fmla="*/ 679142 h 994056"/>
                <a:gd name="connsiteX9" fmla="*/ 21358 w 1843514"/>
                <a:gd name="connsiteY9" fmla="*/ 594911 h 994056"/>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9840 w 1948135"/>
                <a:gd name="connsiteY0" fmla="*/ 573511 h 993588"/>
                <a:gd name="connsiteX1" fmla="*/ 477063 w 1948135"/>
                <a:gd name="connsiteY1" fmla="*/ 136378 h 993588"/>
                <a:gd name="connsiteX2" fmla="*/ 1341919 w 1948135"/>
                <a:gd name="connsiteY2" fmla="*/ 22223 h 993588"/>
                <a:gd name="connsiteX3" fmla="*/ 1819480 w 1948135"/>
                <a:gd name="connsiteY3" fmla="*/ 521956 h 993588"/>
                <a:gd name="connsiteX4" fmla="*/ 1934197 w 1948135"/>
                <a:gd name="connsiteY4" fmla="*/ 900207 h 993588"/>
                <a:gd name="connsiteX5" fmla="*/ 1911334 w 1948135"/>
                <a:gd name="connsiteY5" fmla="*/ 989219 h 993588"/>
                <a:gd name="connsiteX6" fmla="*/ 1498657 w 1948135"/>
                <a:gd name="connsiteY6" fmla="*/ 913971 h 993588"/>
                <a:gd name="connsiteX7" fmla="*/ 497259 w 1948135"/>
                <a:gd name="connsiteY7" fmla="*/ 726925 h 993588"/>
                <a:gd name="connsiteX8" fmla="*/ 185476 w 1948135"/>
                <a:gd name="connsiteY8" fmla="*/ 678674 h 993588"/>
                <a:gd name="connsiteX9" fmla="*/ 9840 w 1948135"/>
                <a:gd name="connsiteY9" fmla="*/ 573511 h 993588"/>
                <a:gd name="connsiteX0" fmla="*/ 45764 w 1984059"/>
                <a:gd name="connsiteY0" fmla="*/ 573511 h 993588"/>
                <a:gd name="connsiteX1" fmla="*/ 512987 w 1984059"/>
                <a:gd name="connsiteY1" fmla="*/ 136378 h 993588"/>
                <a:gd name="connsiteX2" fmla="*/ 1377843 w 1984059"/>
                <a:gd name="connsiteY2" fmla="*/ 22223 h 993588"/>
                <a:gd name="connsiteX3" fmla="*/ 1855404 w 1984059"/>
                <a:gd name="connsiteY3" fmla="*/ 521956 h 993588"/>
                <a:gd name="connsiteX4" fmla="*/ 1970121 w 1984059"/>
                <a:gd name="connsiteY4" fmla="*/ 900207 h 993588"/>
                <a:gd name="connsiteX5" fmla="*/ 1947258 w 1984059"/>
                <a:gd name="connsiteY5" fmla="*/ 989219 h 993588"/>
                <a:gd name="connsiteX6" fmla="*/ 1534581 w 1984059"/>
                <a:gd name="connsiteY6" fmla="*/ 913971 h 993588"/>
                <a:gd name="connsiteX7" fmla="*/ 533183 w 1984059"/>
                <a:gd name="connsiteY7" fmla="*/ 726925 h 993588"/>
                <a:gd name="connsiteX8" fmla="*/ 72744 w 1984059"/>
                <a:gd name="connsiteY8" fmla="*/ 645571 h 993588"/>
                <a:gd name="connsiteX9" fmla="*/ 45764 w 1984059"/>
                <a:gd name="connsiteY9" fmla="*/ 573511 h 993588"/>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2006048"/>
                <a:gd name="connsiteY0" fmla="*/ 534317 h 965213"/>
                <a:gd name="connsiteX1" fmla="*/ 512987 w 2006048"/>
                <a:gd name="connsiteY1" fmla="*/ 97184 h 965213"/>
                <a:gd name="connsiteX2" fmla="*/ 1338355 w 2006048"/>
                <a:gd name="connsiteY2" fmla="*/ 29812 h 965213"/>
                <a:gd name="connsiteX3" fmla="*/ 1855404 w 2006048"/>
                <a:gd name="connsiteY3" fmla="*/ 482762 h 965213"/>
                <a:gd name="connsiteX4" fmla="*/ 1991773 w 2006048"/>
                <a:gd name="connsiteY4" fmla="*/ 918378 h 965213"/>
                <a:gd name="connsiteX5" fmla="*/ 1947258 w 2006048"/>
                <a:gd name="connsiteY5" fmla="*/ 950025 h 965213"/>
                <a:gd name="connsiteX6" fmla="*/ 1534581 w 2006048"/>
                <a:gd name="connsiteY6" fmla="*/ 874777 h 965213"/>
                <a:gd name="connsiteX7" fmla="*/ 533183 w 2006048"/>
                <a:gd name="connsiteY7" fmla="*/ 687731 h 965213"/>
                <a:gd name="connsiteX8" fmla="*/ 72744 w 2006048"/>
                <a:gd name="connsiteY8" fmla="*/ 606377 h 965213"/>
                <a:gd name="connsiteX9" fmla="*/ 45764 w 2006048"/>
                <a:gd name="connsiteY9" fmla="*/ 534317 h 965213"/>
                <a:gd name="connsiteX0" fmla="*/ 45764 w 2000586"/>
                <a:gd name="connsiteY0" fmla="*/ 534317 h 953030"/>
                <a:gd name="connsiteX1" fmla="*/ 512987 w 2000586"/>
                <a:gd name="connsiteY1" fmla="*/ 97184 h 953030"/>
                <a:gd name="connsiteX2" fmla="*/ 1338355 w 2000586"/>
                <a:gd name="connsiteY2" fmla="*/ 29812 h 953030"/>
                <a:gd name="connsiteX3" fmla="*/ 1855404 w 2000586"/>
                <a:gd name="connsiteY3" fmla="*/ 482762 h 953030"/>
                <a:gd name="connsiteX4" fmla="*/ 1991773 w 2000586"/>
                <a:gd name="connsiteY4" fmla="*/ 918378 h 953030"/>
                <a:gd name="connsiteX5" fmla="*/ 1947258 w 2000586"/>
                <a:gd name="connsiteY5" fmla="*/ 950025 h 953030"/>
                <a:gd name="connsiteX6" fmla="*/ 1534581 w 2000586"/>
                <a:gd name="connsiteY6" fmla="*/ 874777 h 953030"/>
                <a:gd name="connsiteX7" fmla="*/ 533183 w 2000586"/>
                <a:gd name="connsiteY7" fmla="*/ 687731 h 953030"/>
                <a:gd name="connsiteX8" fmla="*/ 72744 w 2000586"/>
                <a:gd name="connsiteY8" fmla="*/ 606377 h 953030"/>
                <a:gd name="connsiteX9" fmla="*/ 45764 w 2000586"/>
                <a:gd name="connsiteY9" fmla="*/ 534317 h 953030"/>
                <a:gd name="connsiteX0" fmla="*/ 45764 w 2000586"/>
                <a:gd name="connsiteY0" fmla="*/ 539083 h 957796"/>
                <a:gd name="connsiteX1" fmla="*/ 512987 w 2000586"/>
                <a:gd name="connsiteY1" fmla="*/ 101950 h 957796"/>
                <a:gd name="connsiteX2" fmla="*/ 1302659 w 2000586"/>
                <a:gd name="connsiteY2" fmla="*/ 28602 h 957796"/>
                <a:gd name="connsiteX3" fmla="*/ 1855404 w 2000586"/>
                <a:gd name="connsiteY3" fmla="*/ 487528 h 957796"/>
                <a:gd name="connsiteX4" fmla="*/ 1991773 w 2000586"/>
                <a:gd name="connsiteY4" fmla="*/ 923144 h 957796"/>
                <a:gd name="connsiteX5" fmla="*/ 1947258 w 2000586"/>
                <a:gd name="connsiteY5" fmla="*/ 954791 h 957796"/>
                <a:gd name="connsiteX6" fmla="*/ 1534581 w 2000586"/>
                <a:gd name="connsiteY6" fmla="*/ 879543 h 957796"/>
                <a:gd name="connsiteX7" fmla="*/ 533183 w 2000586"/>
                <a:gd name="connsiteY7" fmla="*/ 692497 h 957796"/>
                <a:gd name="connsiteX8" fmla="*/ 72744 w 2000586"/>
                <a:gd name="connsiteY8" fmla="*/ 611143 h 957796"/>
                <a:gd name="connsiteX9" fmla="*/ 45764 w 2000586"/>
                <a:gd name="connsiteY9" fmla="*/ 539083 h 957796"/>
                <a:gd name="connsiteX0" fmla="*/ 45764 w 2006017"/>
                <a:gd name="connsiteY0" fmla="*/ 538435 h 970879"/>
                <a:gd name="connsiteX1" fmla="*/ 512987 w 2006017"/>
                <a:gd name="connsiteY1" fmla="*/ 101302 h 970879"/>
                <a:gd name="connsiteX2" fmla="*/ 1302659 w 2006017"/>
                <a:gd name="connsiteY2" fmla="*/ 27954 h 970879"/>
                <a:gd name="connsiteX3" fmla="*/ 1836757 w 2006017"/>
                <a:gd name="connsiteY3" fmla="*/ 478081 h 970879"/>
                <a:gd name="connsiteX4" fmla="*/ 1991773 w 2006017"/>
                <a:gd name="connsiteY4" fmla="*/ 922496 h 970879"/>
                <a:gd name="connsiteX5" fmla="*/ 1947258 w 2006017"/>
                <a:gd name="connsiteY5" fmla="*/ 954143 h 970879"/>
                <a:gd name="connsiteX6" fmla="*/ 1534581 w 2006017"/>
                <a:gd name="connsiteY6" fmla="*/ 878895 h 970879"/>
                <a:gd name="connsiteX7" fmla="*/ 533183 w 2006017"/>
                <a:gd name="connsiteY7" fmla="*/ 691849 h 970879"/>
                <a:gd name="connsiteX8" fmla="*/ 72744 w 2006017"/>
                <a:gd name="connsiteY8" fmla="*/ 610495 h 970879"/>
                <a:gd name="connsiteX9" fmla="*/ 45764 w 2006017"/>
                <a:gd name="connsiteY9" fmla="*/ 538435 h 970879"/>
                <a:gd name="connsiteX0" fmla="*/ 45764 w 2001312"/>
                <a:gd name="connsiteY0" fmla="*/ 538435 h 968966"/>
                <a:gd name="connsiteX1" fmla="*/ 512987 w 2001312"/>
                <a:gd name="connsiteY1" fmla="*/ 101302 h 968966"/>
                <a:gd name="connsiteX2" fmla="*/ 1302659 w 2001312"/>
                <a:gd name="connsiteY2" fmla="*/ 27954 h 968966"/>
                <a:gd name="connsiteX3" fmla="*/ 1836757 w 2001312"/>
                <a:gd name="connsiteY3" fmla="*/ 478081 h 968966"/>
                <a:gd name="connsiteX4" fmla="*/ 1991773 w 2001312"/>
                <a:gd name="connsiteY4" fmla="*/ 922496 h 968966"/>
                <a:gd name="connsiteX5" fmla="*/ 1947258 w 2001312"/>
                <a:gd name="connsiteY5" fmla="*/ 954143 h 968966"/>
                <a:gd name="connsiteX6" fmla="*/ 1534581 w 2001312"/>
                <a:gd name="connsiteY6" fmla="*/ 878895 h 968966"/>
                <a:gd name="connsiteX7" fmla="*/ 533183 w 2001312"/>
                <a:gd name="connsiteY7" fmla="*/ 691849 h 968966"/>
                <a:gd name="connsiteX8" fmla="*/ 72744 w 2001312"/>
                <a:gd name="connsiteY8" fmla="*/ 610495 h 968966"/>
                <a:gd name="connsiteX9" fmla="*/ 45764 w 2001312"/>
                <a:gd name="connsiteY9" fmla="*/ 538435 h 968966"/>
                <a:gd name="connsiteX0" fmla="*/ 45764 w 1997670"/>
                <a:gd name="connsiteY0" fmla="*/ 538435 h 954720"/>
                <a:gd name="connsiteX1" fmla="*/ 512987 w 1997670"/>
                <a:gd name="connsiteY1" fmla="*/ 101302 h 954720"/>
                <a:gd name="connsiteX2" fmla="*/ 1302659 w 1997670"/>
                <a:gd name="connsiteY2" fmla="*/ 27954 h 954720"/>
                <a:gd name="connsiteX3" fmla="*/ 1836757 w 1997670"/>
                <a:gd name="connsiteY3" fmla="*/ 478081 h 954720"/>
                <a:gd name="connsiteX4" fmla="*/ 1991773 w 1997670"/>
                <a:gd name="connsiteY4" fmla="*/ 922496 h 954720"/>
                <a:gd name="connsiteX5" fmla="*/ 1947258 w 1997670"/>
                <a:gd name="connsiteY5" fmla="*/ 954143 h 954720"/>
                <a:gd name="connsiteX6" fmla="*/ 1534581 w 1997670"/>
                <a:gd name="connsiteY6" fmla="*/ 878895 h 954720"/>
                <a:gd name="connsiteX7" fmla="*/ 533183 w 1997670"/>
                <a:gd name="connsiteY7" fmla="*/ 691849 h 954720"/>
                <a:gd name="connsiteX8" fmla="*/ 72744 w 1997670"/>
                <a:gd name="connsiteY8" fmla="*/ 610495 h 954720"/>
                <a:gd name="connsiteX9" fmla="*/ 45764 w 1997670"/>
                <a:gd name="connsiteY9" fmla="*/ 538435 h 954720"/>
                <a:gd name="connsiteX0" fmla="*/ 44343 w 1996249"/>
                <a:gd name="connsiteY0" fmla="*/ 538435 h 954720"/>
                <a:gd name="connsiteX1" fmla="*/ 511566 w 1996249"/>
                <a:gd name="connsiteY1" fmla="*/ 101302 h 954720"/>
                <a:gd name="connsiteX2" fmla="*/ 1301238 w 1996249"/>
                <a:gd name="connsiteY2" fmla="*/ 27954 h 954720"/>
                <a:gd name="connsiteX3" fmla="*/ 1835336 w 1996249"/>
                <a:gd name="connsiteY3" fmla="*/ 478081 h 954720"/>
                <a:gd name="connsiteX4" fmla="*/ 1990352 w 1996249"/>
                <a:gd name="connsiteY4" fmla="*/ 922496 h 954720"/>
                <a:gd name="connsiteX5" fmla="*/ 1945837 w 1996249"/>
                <a:gd name="connsiteY5" fmla="*/ 954143 h 954720"/>
                <a:gd name="connsiteX6" fmla="*/ 1533160 w 1996249"/>
                <a:gd name="connsiteY6" fmla="*/ 878895 h 954720"/>
                <a:gd name="connsiteX7" fmla="*/ 531762 w 1996249"/>
                <a:gd name="connsiteY7" fmla="*/ 691849 h 954720"/>
                <a:gd name="connsiteX8" fmla="*/ 71323 w 1996249"/>
                <a:gd name="connsiteY8" fmla="*/ 610495 h 954720"/>
                <a:gd name="connsiteX9" fmla="*/ 44343 w 1996249"/>
                <a:gd name="connsiteY9" fmla="*/ 538435 h 954720"/>
                <a:gd name="connsiteX0" fmla="*/ 38388 w 1990294"/>
                <a:gd name="connsiteY0" fmla="*/ 538435 h 954720"/>
                <a:gd name="connsiteX1" fmla="*/ 505611 w 1990294"/>
                <a:gd name="connsiteY1" fmla="*/ 101302 h 954720"/>
                <a:gd name="connsiteX2" fmla="*/ 1295283 w 1990294"/>
                <a:gd name="connsiteY2" fmla="*/ 27954 h 954720"/>
                <a:gd name="connsiteX3" fmla="*/ 1829381 w 1990294"/>
                <a:gd name="connsiteY3" fmla="*/ 478081 h 954720"/>
                <a:gd name="connsiteX4" fmla="*/ 1984397 w 1990294"/>
                <a:gd name="connsiteY4" fmla="*/ 922496 h 954720"/>
                <a:gd name="connsiteX5" fmla="*/ 1939882 w 1990294"/>
                <a:gd name="connsiteY5" fmla="*/ 954143 h 954720"/>
                <a:gd name="connsiteX6" fmla="*/ 1527205 w 1990294"/>
                <a:gd name="connsiteY6" fmla="*/ 878895 h 954720"/>
                <a:gd name="connsiteX7" fmla="*/ 525807 w 1990294"/>
                <a:gd name="connsiteY7" fmla="*/ 691849 h 954720"/>
                <a:gd name="connsiteX8" fmla="*/ 65368 w 1990294"/>
                <a:gd name="connsiteY8" fmla="*/ 610495 h 954720"/>
                <a:gd name="connsiteX9" fmla="*/ 38388 w 1990294"/>
                <a:gd name="connsiteY9" fmla="*/ 538435 h 954720"/>
                <a:gd name="connsiteX0" fmla="*/ 33188 w 1985094"/>
                <a:gd name="connsiteY0" fmla="*/ 538435 h 954720"/>
                <a:gd name="connsiteX1" fmla="*/ 500411 w 1985094"/>
                <a:gd name="connsiteY1" fmla="*/ 101302 h 954720"/>
                <a:gd name="connsiteX2" fmla="*/ 1290083 w 1985094"/>
                <a:gd name="connsiteY2" fmla="*/ 27954 h 954720"/>
                <a:gd name="connsiteX3" fmla="*/ 1824181 w 1985094"/>
                <a:gd name="connsiteY3" fmla="*/ 478081 h 954720"/>
                <a:gd name="connsiteX4" fmla="*/ 1979197 w 1985094"/>
                <a:gd name="connsiteY4" fmla="*/ 922496 h 954720"/>
                <a:gd name="connsiteX5" fmla="*/ 1934682 w 1985094"/>
                <a:gd name="connsiteY5" fmla="*/ 954143 h 954720"/>
                <a:gd name="connsiteX6" fmla="*/ 1522005 w 1985094"/>
                <a:gd name="connsiteY6" fmla="*/ 878895 h 954720"/>
                <a:gd name="connsiteX7" fmla="*/ 520607 w 1985094"/>
                <a:gd name="connsiteY7" fmla="*/ 691849 h 954720"/>
                <a:gd name="connsiteX8" fmla="*/ 60168 w 1985094"/>
                <a:gd name="connsiteY8" fmla="*/ 610495 h 954720"/>
                <a:gd name="connsiteX9" fmla="*/ 33188 w 1985094"/>
                <a:gd name="connsiteY9" fmla="*/ 538435 h 9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94" h="954720">
                  <a:moveTo>
                    <a:pt x="33188" y="538435"/>
                  </a:moveTo>
                  <a:cubicBezTo>
                    <a:pt x="88814" y="464808"/>
                    <a:pt x="290929" y="186382"/>
                    <a:pt x="500411" y="101302"/>
                  </a:cubicBezTo>
                  <a:cubicBezTo>
                    <a:pt x="709894" y="16222"/>
                    <a:pt x="1069455" y="-34842"/>
                    <a:pt x="1290083" y="27954"/>
                  </a:cubicBezTo>
                  <a:cubicBezTo>
                    <a:pt x="1510711" y="90750"/>
                    <a:pt x="1709329" y="328991"/>
                    <a:pt x="1824181" y="478081"/>
                  </a:cubicBezTo>
                  <a:cubicBezTo>
                    <a:pt x="1939033" y="627171"/>
                    <a:pt x="1968978" y="889429"/>
                    <a:pt x="1979197" y="922496"/>
                  </a:cubicBezTo>
                  <a:cubicBezTo>
                    <a:pt x="1989416" y="955563"/>
                    <a:pt x="1992690" y="955931"/>
                    <a:pt x="1934682" y="954143"/>
                  </a:cubicBezTo>
                  <a:cubicBezTo>
                    <a:pt x="1876674" y="952355"/>
                    <a:pt x="1522005" y="878895"/>
                    <a:pt x="1522005" y="878895"/>
                  </a:cubicBezTo>
                  <a:lnTo>
                    <a:pt x="520607" y="691849"/>
                  </a:lnTo>
                  <a:cubicBezTo>
                    <a:pt x="296090" y="649646"/>
                    <a:pt x="124891" y="627844"/>
                    <a:pt x="60168" y="610495"/>
                  </a:cubicBezTo>
                  <a:cubicBezTo>
                    <a:pt x="-4555" y="593146"/>
                    <a:pt x="-22438" y="612062"/>
                    <a:pt x="33188" y="538435"/>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CFD6CBDD-BF76-A0F3-9DE2-D2BA66846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1987836" y="1695389"/>
              <a:ext cx="383909" cy="40025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849475"/>
                <a:gd name="connsiteY0" fmla="*/ -4 h 4963943"/>
                <a:gd name="connsiteX1" fmla="*/ 4735908 w 4849475"/>
                <a:gd name="connsiteY1" fmla="*/ 1905902 h 4963943"/>
                <a:gd name="connsiteX2" fmla="*/ 4451030 w 4849475"/>
                <a:gd name="connsiteY2" fmla="*/ 3809083 h 4963943"/>
                <a:gd name="connsiteX3" fmla="*/ 3419865 w 4849475"/>
                <a:gd name="connsiteY3" fmla="*/ 4844851 h 4963943"/>
                <a:gd name="connsiteX4" fmla="*/ 1074535 w 4849475"/>
                <a:gd name="connsiteY4" fmla="*/ 4657232 h 4963943"/>
                <a:gd name="connsiteX5" fmla="*/ 33359 w 4849475"/>
                <a:gd name="connsiteY5" fmla="*/ 2995661 h 4963943"/>
                <a:gd name="connsiteX6" fmla="*/ 592137 w 4849475"/>
                <a:gd name="connsiteY6" fmla="*/ 805852 h 4963943"/>
                <a:gd name="connsiteX7" fmla="*/ 2649000 w 4849475"/>
                <a:gd name="connsiteY7" fmla="*/ -4 h 4963943"/>
                <a:gd name="connsiteX0" fmla="*/ 2649000 w 4750338"/>
                <a:gd name="connsiteY0" fmla="*/ -4 h 4963943"/>
                <a:gd name="connsiteX1" fmla="*/ 4615020 w 4750338"/>
                <a:gd name="connsiteY1" fmla="*/ 1658609 h 4963943"/>
                <a:gd name="connsiteX2" fmla="*/ 4451030 w 4750338"/>
                <a:gd name="connsiteY2" fmla="*/ 3809083 h 4963943"/>
                <a:gd name="connsiteX3" fmla="*/ 3419865 w 4750338"/>
                <a:gd name="connsiteY3" fmla="*/ 4844851 h 4963943"/>
                <a:gd name="connsiteX4" fmla="*/ 1074535 w 4750338"/>
                <a:gd name="connsiteY4" fmla="*/ 4657232 h 4963943"/>
                <a:gd name="connsiteX5" fmla="*/ 33359 w 4750338"/>
                <a:gd name="connsiteY5" fmla="*/ 2995661 h 4963943"/>
                <a:gd name="connsiteX6" fmla="*/ 592137 w 4750338"/>
                <a:gd name="connsiteY6" fmla="*/ 805852 h 4963943"/>
                <a:gd name="connsiteX7" fmla="*/ 2649000 w 4750338"/>
                <a:gd name="connsiteY7" fmla="*/ -4 h 4963943"/>
                <a:gd name="connsiteX0" fmla="*/ 2158871 w 4260209"/>
                <a:gd name="connsiteY0" fmla="*/ -4 h 5086984"/>
                <a:gd name="connsiteX1" fmla="*/ 4124891 w 4260209"/>
                <a:gd name="connsiteY1" fmla="*/ 1658609 h 5086984"/>
                <a:gd name="connsiteX2" fmla="*/ 3960901 w 4260209"/>
                <a:gd name="connsiteY2" fmla="*/ 3809083 h 5086984"/>
                <a:gd name="connsiteX3" fmla="*/ 2929736 w 4260209"/>
                <a:gd name="connsiteY3" fmla="*/ 4844851 h 5086984"/>
                <a:gd name="connsiteX4" fmla="*/ 584406 w 4260209"/>
                <a:gd name="connsiteY4" fmla="*/ 4657232 h 5086984"/>
                <a:gd name="connsiteX5" fmla="*/ 102008 w 4260209"/>
                <a:gd name="connsiteY5" fmla="*/ 805852 h 5086984"/>
                <a:gd name="connsiteX6" fmla="*/ 2158871 w 4260209"/>
                <a:gd name="connsiteY6" fmla="*/ -4 h 5086984"/>
                <a:gd name="connsiteX0" fmla="*/ 2341715 w 4443053"/>
                <a:gd name="connsiteY0" fmla="*/ -4 h 4937580"/>
                <a:gd name="connsiteX1" fmla="*/ 4307735 w 4443053"/>
                <a:gd name="connsiteY1" fmla="*/ 1658609 h 4937580"/>
                <a:gd name="connsiteX2" fmla="*/ 4143745 w 4443053"/>
                <a:gd name="connsiteY2" fmla="*/ 3809083 h 4937580"/>
                <a:gd name="connsiteX3" fmla="*/ 3112580 w 4443053"/>
                <a:gd name="connsiteY3" fmla="*/ 4844851 h 4937580"/>
                <a:gd name="connsiteX4" fmla="*/ 321924 w 4443053"/>
                <a:gd name="connsiteY4" fmla="*/ 4230304 h 4937580"/>
                <a:gd name="connsiteX5" fmla="*/ 284852 w 4443053"/>
                <a:gd name="connsiteY5" fmla="*/ 805852 h 4937580"/>
                <a:gd name="connsiteX6" fmla="*/ 2341715 w 4443053"/>
                <a:gd name="connsiteY6" fmla="*/ -4 h 4937580"/>
                <a:gd name="connsiteX0" fmla="*/ 2567003 w 4668341"/>
                <a:gd name="connsiteY0" fmla="*/ -4 h 4924017"/>
                <a:gd name="connsiteX1" fmla="*/ 4533023 w 4668341"/>
                <a:gd name="connsiteY1" fmla="*/ 1658609 h 4924017"/>
                <a:gd name="connsiteX2" fmla="*/ 4369033 w 4668341"/>
                <a:gd name="connsiteY2" fmla="*/ 3809083 h 4924017"/>
                <a:gd name="connsiteX3" fmla="*/ 3337868 w 4668341"/>
                <a:gd name="connsiteY3" fmla="*/ 4844851 h 4924017"/>
                <a:gd name="connsiteX4" fmla="*/ 547212 w 4668341"/>
                <a:gd name="connsiteY4" fmla="*/ 4230304 h 4924017"/>
                <a:gd name="connsiteX5" fmla="*/ 169043 w 4668341"/>
                <a:gd name="connsiteY5" fmla="*/ 1352706 h 4924017"/>
                <a:gd name="connsiteX6" fmla="*/ 2567003 w 4668341"/>
                <a:gd name="connsiteY6" fmla="*/ -4 h 4924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8341" h="4924017">
                  <a:moveTo>
                    <a:pt x="2567003" y="-4"/>
                  </a:moveTo>
                  <a:cubicBezTo>
                    <a:pt x="3257631" y="183338"/>
                    <a:pt x="4232685" y="1023761"/>
                    <a:pt x="4533023" y="1658609"/>
                  </a:cubicBezTo>
                  <a:cubicBezTo>
                    <a:pt x="4833361" y="2293457"/>
                    <a:pt x="4568226" y="3278043"/>
                    <a:pt x="4369033" y="3809083"/>
                  </a:cubicBezTo>
                  <a:cubicBezTo>
                    <a:pt x="4169841" y="4340123"/>
                    <a:pt x="3650694" y="4729882"/>
                    <a:pt x="3337868" y="4844851"/>
                  </a:cubicBezTo>
                  <a:cubicBezTo>
                    <a:pt x="2627022" y="5065916"/>
                    <a:pt x="1075350" y="4812328"/>
                    <a:pt x="547212" y="4230304"/>
                  </a:cubicBezTo>
                  <a:cubicBezTo>
                    <a:pt x="19074" y="3648280"/>
                    <a:pt x="-167589" y="2057757"/>
                    <a:pt x="169043" y="1352706"/>
                  </a:cubicBezTo>
                  <a:cubicBezTo>
                    <a:pt x="505675" y="647655"/>
                    <a:pt x="1914330" y="30744"/>
                    <a:pt x="2567003" y="-4"/>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B76DC256-81E6-428D-0991-4AEEBA85BB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548928" y="4615308"/>
              <a:ext cx="409502" cy="412308"/>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468508"/>
                <a:gd name="connsiteY0" fmla="*/ 326 h 4964273"/>
                <a:gd name="connsiteX1" fmla="*/ 3964140 w 4468508"/>
                <a:gd name="connsiteY1" fmla="*/ 591130 h 4964273"/>
                <a:gd name="connsiteX2" fmla="*/ 4451030 w 4468508"/>
                <a:gd name="connsiteY2" fmla="*/ 3809413 h 4964273"/>
                <a:gd name="connsiteX3" fmla="*/ 3419865 w 4468508"/>
                <a:gd name="connsiteY3" fmla="*/ 4845181 h 4964273"/>
                <a:gd name="connsiteX4" fmla="*/ 1074535 w 4468508"/>
                <a:gd name="connsiteY4" fmla="*/ 4657562 h 4964273"/>
                <a:gd name="connsiteX5" fmla="*/ 33359 w 4468508"/>
                <a:gd name="connsiteY5" fmla="*/ 2995991 h 4964273"/>
                <a:gd name="connsiteX6" fmla="*/ 592137 w 4468508"/>
                <a:gd name="connsiteY6" fmla="*/ 806182 h 4964273"/>
                <a:gd name="connsiteX7" fmla="*/ 2649000 w 4468508"/>
                <a:gd name="connsiteY7" fmla="*/ 326 h 4964273"/>
                <a:gd name="connsiteX0" fmla="*/ 2788684 w 4608192"/>
                <a:gd name="connsiteY0" fmla="*/ 326 h 4845177"/>
                <a:gd name="connsiteX1" fmla="*/ 4103824 w 4608192"/>
                <a:gd name="connsiteY1" fmla="*/ 591130 h 4845177"/>
                <a:gd name="connsiteX2" fmla="*/ 4590714 w 4608192"/>
                <a:gd name="connsiteY2" fmla="*/ 3809413 h 4845177"/>
                <a:gd name="connsiteX3" fmla="*/ 3559549 w 4608192"/>
                <a:gd name="connsiteY3" fmla="*/ 4845181 h 4845177"/>
                <a:gd name="connsiteX4" fmla="*/ 173043 w 4608192"/>
                <a:gd name="connsiteY4" fmla="*/ 2995991 h 4845177"/>
                <a:gd name="connsiteX5" fmla="*/ 731821 w 4608192"/>
                <a:gd name="connsiteY5" fmla="*/ 806182 h 4845177"/>
                <a:gd name="connsiteX6" fmla="*/ 2788684 w 4608192"/>
                <a:gd name="connsiteY6" fmla="*/ 326 h 4845177"/>
                <a:gd name="connsiteX0" fmla="*/ 2788684 w 4656382"/>
                <a:gd name="connsiteY0" fmla="*/ 326 h 4593408"/>
                <a:gd name="connsiteX1" fmla="*/ 4103824 w 4656382"/>
                <a:gd name="connsiteY1" fmla="*/ 591130 h 4593408"/>
                <a:gd name="connsiteX2" fmla="*/ 4590714 w 4656382"/>
                <a:gd name="connsiteY2" fmla="*/ 3809413 h 4593408"/>
                <a:gd name="connsiteX3" fmla="*/ 2737164 w 4656382"/>
                <a:gd name="connsiteY3" fmla="*/ 4593410 h 4593408"/>
                <a:gd name="connsiteX4" fmla="*/ 173043 w 4656382"/>
                <a:gd name="connsiteY4" fmla="*/ 2995991 h 4593408"/>
                <a:gd name="connsiteX5" fmla="*/ 731821 w 4656382"/>
                <a:gd name="connsiteY5" fmla="*/ 806182 h 4593408"/>
                <a:gd name="connsiteX6" fmla="*/ 2788684 w 4656382"/>
                <a:gd name="connsiteY6" fmla="*/ 326 h 4593408"/>
                <a:gd name="connsiteX0" fmla="*/ 2788684 w 4720632"/>
                <a:gd name="connsiteY0" fmla="*/ 326 h 4593408"/>
                <a:gd name="connsiteX1" fmla="*/ 4103824 w 4720632"/>
                <a:gd name="connsiteY1" fmla="*/ 591130 h 4593408"/>
                <a:gd name="connsiteX2" fmla="*/ 4661706 w 4720632"/>
                <a:gd name="connsiteY2" fmla="*/ 3597011 h 4593408"/>
                <a:gd name="connsiteX3" fmla="*/ 2737164 w 4720632"/>
                <a:gd name="connsiteY3" fmla="*/ 4593410 h 4593408"/>
                <a:gd name="connsiteX4" fmla="*/ 173043 w 4720632"/>
                <a:gd name="connsiteY4" fmla="*/ 2995991 h 4593408"/>
                <a:gd name="connsiteX5" fmla="*/ 731821 w 4720632"/>
                <a:gd name="connsiteY5" fmla="*/ 806182 h 4593408"/>
                <a:gd name="connsiteX6" fmla="*/ 2788684 w 4720632"/>
                <a:gd name="connsiteY6" fmla="*/ 326 h 4593408"/>
                <a:gd name="connsiteX0" fmla="*/ 2615637 w 4547585"/>
                <a:gd name="connsiteY0" fmla="*/ 326 h 4593408"/>
                <a:gd name="connsiteX1" fmla="*/ 3930777 w 4547585"/>
                <a:gd name="connsiteY1" fmla="*/ 591130 h 4593408"/>
                <a:gd name="connsiteX2" fmla="*/ 4488659 w 4547585"/>
                <a:gd name="connsiteY2" fmla="*/ 3597011 h 4593408"/>
                <a:gd name="connsiteX3" fmla="*/ 2564117 w 4547585"/>
                <a:gd name="connsiteY3" fmla="*/ 4593410 h 4593408"/>
                <a:gd name="connsiteX4" fmla="*/ -4 w 4547585"/>
                <a:gd name="connsiteY4" fmla="*/ 2995991 h 4593408"/>
                <a:gd name="connsiteX5" fmla="*/ 2615637 w 4547585"/>
                <a:gd name="connsiteY5" fmla="*/ 326 h 4593408"/>
                <a:gd name="connsiteX0" fmla="*/ 1599114 w 4547585"/>
                <a:gd name="connsiteY0" fmla="*/ 673 h 4392722"/>
                <a:gd name="connsiteX1" fmla="*/ 3930777 w 4547585"/>
                <a:gd name="connsiteY1" fmla="*/ 390444 h 4392722"/>
                <a:gd name="connsiteX2" fmla="*/ 4488659 w 4547585"/>
                <a:gd name="connsiteY2" fmla="*/ 3396325 h 4392722"/>
                <a:gd name="connsiteX3" fmla="*/ 2564117 w 4547585"/>
                <a:gd name="connsiteY3" fmla="*/ 4392724 h 4392722"/>
                <a:gd name="connsiteX4" fmla="*/ -4 w 4547585"/>
                <a:gd name="connsiteY4" fmla="*/ 2795305 h 4392722"/>
                <a:gd name="connsiteX5" fmla="*/ 1599114 w 4547585"/>
                <a:gd name="connsiteY5" fmla="*/ 673 h 4392722"/>
                <a:gd name="connsiteX0" fmla="*/ 1599114 w 4556102"/>
                <a:gd name="connsiteY0" fmla="*/ 673 h 4345138"/>
                <a:gd name="connsiteX1" fmla="*/ 3930777 w 4556102"/>
                <a:gd name="connsiteY1" fmla="*/ 390444 h 4345138"/>
                <a:gd name="connsiteX2" fmla="*/ 4488659 w 4556102"/>
                <a:gd name="connsiteY2" fmla="*/ 3396325 h 4345138"/>
                <a:gd name="connsiteX3" fmla="*/ 2425030 w 4556102"/>
                <a:gd name="connsiteY3" fmla="*/ 4345136 h 4345138"/>
                <a:gd name="connsiteX4" fmla="*/ -4 w 4556102"/>
                <a:gd name="connsiteY4" fmla="*/ 2795305 h 4345138"/>
                <a:gd name="connsiteX5" fmla="*/ 1599114 w 4556102"/>
                <a:gd name="connsiteY5" fmla="*/ 673 h 4345138"/>
                <a:gd name="connsiteX0" fmla="*/ 1308676 w 4265664"/>
                <a:gd name="connsiteY0" fmla="*/ 673 h 4345138"/>
                <a:gd name="connsiteX1" fmla="*/ 3640339 w 4265664"/>
                <a:gd name="connsiteY1" fmla="*/ 390444 h 4345138"/>
                <a:gd name="connsiteX2" fmla="*/ 4198221 w 4265664"/>
                <a:gd name="connsiteY2" fmla="*/ 3396325 h 4345138"/>
                <a:gd name="connsiteX3" fmla="*/ 2134592 w 4265664"/>
                <a:gd name="connsiteY3" fmla="*/ 4345136 h 4345138"/>
                <a:gd name="connsiteX4" fmla="*/ 2 w 4265664"/>
                <a:gd name="connsiteY4" fmla="*/ 2737868 h 4345138"/>
                <a:gd name="connsiteX5" fmla="*/ 1308676 w 4265664"/>
                <a:gd name="connsiteY5" fmla="*/ 673 h 4345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65664" h="4345138">
                  <a:moveTo>
                    <a:pt x="1308676" y="673"/>
                  </a:moveTo>
                  <a:cubicBezTo>
                    <a:pt x="1850442" y="-12337"/>
                    <a:pt x="3307336" y="165670"/>
                    <a:pt x="3640339" y="390444"/>
                  </a:cubicBezTo>
                  <a:cubicBezTo>
                    <a:pt x="3940677" y="1025292"/>
                    <a:pt x="4449179" y="2737210"/>
                    <a:pt x="4198221" y="3396325"/>
                  </a:cubicBezTo>
                  <a:cubicBezTo>
                    <a:pt x="3947263" y="4055440"/>
                    <a:pt x="2447418" y="4230167"/>
                    <a:pt x="2134592" y="4345136"/>
                  </a:cubicBezTo>
                  <a:cubicBezTo>
                    <a:pt x="1398314" y="4209566"/>
                    <a:pt x="471290" y="3411035"/>
                    <a:pt x="2" y="2737868"/>
                  </a:cubicBezTo>
                  <a:cubicBezTo>
                    <a:pt x="8589" y="1972354"/>
                    <a:pt x="653546" y="401483"/>
                    <a:pt x="1308676" y="673"/>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Freeform: Shape 44">
              <a:extLst>
                <a:ext uri="{FF2B5EF4-FFF2-40B4-BE49-F238E27FC236}">
                  <a16:creationId xmlns:a16="http://schemas.microsoft.com/office/drawing/2014/main" id="{B21172FE-B9CF-10B0-92B3-57BEAA8F56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660612">
              <a:off x="167659" y="6065699"/>
              <a:ext cx="1487720" cy="526678"/>
            </a:xfrm>
            <a:custGeom>
              <a:avLst/>
              <a:gdLst>
                <a:gd name="connsiteX0" fmla="*/ 1439473 w 1487720"/>
                <a:gd name="connsiteY0" fmla="*/ 521196 h 526678"/>
                <a:gd name="connsiteX1" fmla="*/ 1433188 w 1487720"/>
                <a:gd name="connsiteY1" fmla="*/ 526528 h 526678"/>
                <a:gd name="connsiteX2" fmla="*/ 67222 w 1487720"/>
                <a:gd name="connsiteY2" fmla="*/ 307171 h 526678"/>
                <a:gd name="connsiteX3" fmla="*/ 0 w 1487720"/>
                <a:gd name="connsiteY3" fmla="*/ 294555 h 526678"/>
                <a:gd name="connsiteX4" fmla="*/ 268242 w 1487720"/>
                <a:gd name="connsiteY4" fmla="*/ 0 h 526678"/>
                <a:gd name="connsiteX5" fmla="*/ 310577 w 1487720"/>
                <a:gd name="connsiteY5" fmla="*/ 11227 h 526678"/>
                <a:gd name="connsiteX6" fmla="*/ 1487720 w 1487720"/>
                <a:gd name="connsiteY6" fmla="*/ 325849 h 526678"/>
                <a:gd name="connsiteX7" fmla="*/ 1439473 w 1487720"/>
                <a:gd name="connsiteY7" fmla="*/ 521196 h 526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487720" h="526678">
                  <a:moveTo>
                    <a:pt x="1439473" y="521196"/>
                  </a:moveTo>
                  <a:cubicBezTo>
                    <a:pt x="1437107" y="525287"/>
                    <a:pt x="1434978" y="527261"/>
                    <a:pt x="1433188" y="526528"/>
                  </a:cubicBezTo>
                  <a:cubicBezTo>
                    <a:pt x="1207794" y="520389"/>
                    <a:pt x="426105" y="374521"/>
                    <a:pt x="67222" y="307171"/>
                  </a:cubicBezTo>
                  <a:lnTo>
                    <a:pt x="0" y="294555"/>
                  </a:lnTo>
                  <a:lnTo>
                    <a:pt x="268242" y="0"/>
                  </a:lnTo>
                  <a:lnTo>
                    <a:pt x="310577" y="11227"/>
                  </a:lnTo>
                  <a:cubicBezTo>
                    <a:pt x="744681" y="125621"/>
                    <a:pt x="1449984" y="301896"/>
                    <a:pt x="1487720" y="325849"/>
                  </a:cubicBezTo>
                  <a:cubicBezTo>
                    <a:pt x="1484118" y="360144"/>
                    <a:pt x="1456028" y="492556"/>
                    <a:pt x="1439473" y="521196"/>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6" name="Freeform: Shape 45">
              <a:extLst>
                <a:ext uri="{FF2B5EF4-FFF2-40B4-BE49-F238E27FC236}">
                  <a16:creationId xmlns:a16="http://schemas.microsoft.com/office/drawing/2014/main" id="{CC09B663-6B21-B288-E8E8-2935618727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409176">
              <a:off x="794162" y="76905"/>
              <a:ext cx="1736261" cy="869679"/>
            </a:xfrm>
            <a:custGeom>
              <a:avLst/>
              <a:gdLst>
                <a:gd name="connsiteX0" fmla="*/ 331851 w 1773159"/>
                <a:gd name="connsiteY0" fmla="*/ 168087 h 888161"/>
                <a:gd name="connsiteX1" fmla="*/ 1061121 w 1773159"/>
                <a:gd name="connsiteY1" fmla="*/ 7781 h 888161"/>
                <a:gd name="connsiteX2" fmla="*/ 1450508 w 1773159"/>
                <a:gd name="connsiteY2" fmla="*/ 169638 h 888161"/>
                <a:gd name="connsiteX3" fmla="*/ 1729064 w 1773159"/>
                <a:gd name="connsiteY3" fmla="*/ 463520 h 888161"/>
                <a:gd name="connsiteX4" fmla="*/ 1764017 w 1773159"/>
                <a:gd name="connsiteY4" fmla="*/ 534629 h 888161"/>
                <a:gd name="connsiteX5" fmla="*/ 1773159 w 1773159"/>
                <a:gd name="connsiteY5" fmla="*/ 565860 h 888161"/>
                <a:gd name="connsiteX6" fmla="*/ 1372626 w 1773159"/>
                <a:gd name="connsiteY6" fmla="*/ 790507 h 888161"/>
                <a:gd name="connsiteX7" fmla="*/ 1371284 w 1773159"/>
                <a:gd name="connsiteY7" fmla="*/ 768421 h 888161"/>
                <a:gd name="connsiteX8" fmla="*/ 1310100 w 1773159"/>
                <a:gd name="connsiteY8" fmla="*/ 594374 h 888161"/>
                <a:gd name="connsiteX9" fmla="*/ 1003331 w 1773159"/>
                <a:gd name="connsiteY9" fmla="*/ 404270 h 888161"/>
                <a:gd name="connsiteX10" fmla="*/ 716202 w 1773159"/>
                <a:gd name="connsiteY10" fmla="*/ 435893 h 888161"/>
                <a:gd name="connsiteX11" fmla="*/ 474677 w 1773159"/>
                <a:gd name="connsiteY11" fmla="*/ 618825 h 888161"/>
                <a:gd name="connsiteX12" fmla="*/ 402961 w 1773159"/>
                <a:gd name="connsiteY12" fmla="*/ 863892 h 888161"/>
                <a:gd name="connsiteX13" fmla="*/ 0 w 1773159"/>
                <a:gd name="connsiteY13" fmla="*/ 886600 h 888161"/>
                <a:gd name="connsiteX14" fmla="*/ 26790 w 1773159"/>
                <a:gd name="connsiteY14" fmla="*/ 642750 h 888161"/>
                <a:gd name="connsiteX15" fmla="*/ 331851 w 1773159"/>
                <a:gd name="connsiteY15" fmla="*/ 168087 h 8881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73159" h="888161">
                  <a:moveTo>
                    <a:pt x="331851" y="168087"/>
                  </a:moveTo>
                  <a:cubicBezTo>
                    <a:pt x="538461" y="45254"/>
                    <a:pt x="770726" y="-24256"/>
                    <a:pt x="1061121" y="7781"/>
                  </a:cubicBezTo>
                  <a:cubicBezTo>
                    <a:pt x="1216744" y="10114"/>
                    <a:pt x="1339184" y="93681"/>
                    <a:pt x="1450508" y="169638"/>
                  </a:cubicBezTo>
                  <a:cubicBezTo>
                    <a:pt x="1561832" y="245594"/>
                    <a:pt x="1669245" y="361901"/>
                    <a:pt x="1729064" y="463520"/>
                  </a:cubicBezTo>
                  <a:cubicBezTo>
                    <a:pt x="1744018" y="488925"/>
                    <a:pt x="1755256" y="511984"/>
                    <a:pt x="1764017" y="534629"/>
                  </a:cubicBezTo>
                  <a:lnTo>
                    <a:pt x="1773159" y="565860"/>
                  </a:lnTo>
                  <a:lnTo>
                    <a:pt x="1372626" y="790507"/>
                  </a:lnTo>
                  <a:lnTo>
                    <a:pt x="1371284" y="768421"/>
                  </a:lnTo>
                  <a:cubicBezTo>
                    <a:pt x="1365900" y="713794"/>
                    <a:pt x="1348241" y="639179"/>
                    <a:pt x="1310100" y="594374"/>
                  </a:cubicBezTo>
                  <a:cubicBezTo>
                    <a:pt x="1249073" y="522685"/>
                    <a:pt x="1102314" y="430683"/>
                    <a:pt x="1003331" y="404270"/>
                  </a:cubicBezTo>
                  <a:cubicBezTo>
                    <a:pt x="904348" y="377856"/>
                    <a:pt x="804311" y="400134"/>
                    <a:pt x="716202" y="435893"/>
                  </a:cubicBezTo>
                  <a:cubicBezTo>
                    <a:pt x="628093" y="471652"/>
                    <a:pt x="526884" y="547492"/>
                    <a:pt x="474677" y="618825"/>
                  </a:cubicBezTo>
                  <a:cubicBezTo>
                    <a:pt x="422469" y="690158"/>
                    <a:pt x="431747" y="733610"/>
                    <a:pt x="402961" y="863892"/>
                  </a:cubicBezTo>
                  <a:cubicBezTo>
                    <a:pt x="272145" y="872835"/>
                    <a:pt x="38155" y="894063"/>
                    <a:pt x="0" y="886600"/>
                  </a:cubicBezTo>
                  <a:cubicBezTo>
                    <a:pt x="4030" y="794811"/>
                    <a:pt x="4785" y="790489"/>
                    <a:pt x="26790" y="642750"/>
                  </a:cubicBezTo>
                  <a:cubicBezTo>
                    <a:pt x="47889" y="545212"/>
                    <a:pt x="167623" y="275216"/>
                    <a:pt x="331851" y="168087"/>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7" name="Freeform: Shape 46">
              <a:extLst>
                <a:ext uri="{FF2B5EF4-FFF2-40B4-BE49-F238E27FC236}">
                  <a16:creationId xmlns:a16="http://schemas.microsoft.com/office/drawing/2014/main" id="{16819A34-E7EA-9159-1C2B-790FF82D6A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30530" y="1331000"/>
              <a:ext cx="1146582" cy="1328464"/>
            </a:xfrm>
            <a:custGeom>
              <a:avLst/>
              <a:gdLst>
                <a:gd name="connsiteX0" fmla="*/ 987253 w 1146582"/>
                <a:gd name="connsiteY0" fmla="*/ 0 h 1328464"/>
                <a:gd name="connsiteX1" fmla="*/ 1109354 w 1146582"/>
                <a:gd name="connsiteY1" fmla="*/ 544414 h 1328464"/>
                <a:gd name="connsiteX2" fmla="*/ 1146561 w 1146582"/>
                <a:gd name="connsiteY2" fmla="*/ 826694 h 1328464"/>
                <a:gd name="connsiteX3" fmla="*/ 1011368 w 1146582"/>
                <a:gd name="connsiteY3" fmla="*/ 1171962 h 1328464"/>
                <a:gd name="connsiteX4" fmla="*/ 719380 w 1146582"/>
                <a:gd name="connsiteY4" fmla="*/ 1315454 h 1328464"/>
                <a:gd name="connsiteX5" fmla="*/ 265196 w 1146582"/>
                <a:gd name="connsiteY5" fmla="*/ 1272587 h 1328464"/>
                <a:gd name="connsiteX6" fmla="*/ 46238 w 1146582"/>
                <a:gd name="connsiteY6" fmla="*/ 881123 h 1328464"/>
                <a:gd name="connsiteX7" fmla="*/ 10655 w 1146582"/>
                <a:gd name="connsiteY7" fmla="*/ 740123 h 1328464"/>
                <a:gd name="connsiteX8" fmla="*/ 0 w 1146582"/>
                <a:gd name="connsiteY8" fmla="*/ 694938 h 1328464"/>
                <a:gd name="connsiteX9" fmla="*/ 112700 w 1146582"/>
                <a:gd name="connsiteY9" fmla="*/ 300778 h 1328464"/>
                <a:gd name="connsiteX10" fmla="*/ 143129 w 1146582"/>
                <a:gd name="connsiteY10" fmla="*/ 327201 h 1328464"/>
                <a:gd name="connsiteX11" fmla="*/ 613195 w 1146582"/>
                <a:gd name="connsiteY11" fmla="*/ 873154 h 1328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6582" h="1328464">
                  <a:moveTo>
                    <a:pt x="987253" y="0"/>
                  </a:moveTo>
                  <a:cubicBezTo>
                    <a:pt x="1037510" y="230440"/>
                    <a:pt x="1085122" y="332004"/>
                    <a:pt x="1109354" y="544414"/>
                  </a:cubicBezTo>
                  <a:lnTo>
                    <a:pt x="1146561" y="826694"/>
                  </a:lnTo>
                  <a:cubicBezTo>
                    <a:pt x="1147499" y="1014698"/>
                    <a:pt x="1118563" y="1062395"/>
                    <a:pt x="1011368" y="1171962"/>
                  </a:cubicBezTo>
                  <a:cubicBezTo>
                    <a:pt x="946330" y="1246258"/>
                    <a:pt x="843742" y="1298683"/>
                    <a:pt x="719380" y="1315454"/>
                  </a:cubicBezTo>
                  <a:cubicBezTo>
                    <a:pt x="595018" y="1332225"/>
                    <a:pt x="377386" y="1344975"/>
                    <a:pt x="265196" y="1272587"/>
                  </a:cubicBezTo>
                  <a:cubicBezTo>
                    <a:pt x="153006" y="1200199"/>
                    <a:pt x="67231" y="971173"/>
                    <a:pt x="46238" y="881123"/>
                  </a:cubicBezTo>
                  <a:cubicBezTo>
                    <a:pt x="36193" y="843663"/>
                    <a:pt x="23920" y="795158"/>
                    <a:pt x="10655" y="740123"/>
                  </a:cubicBezTo>
                  <a:lnTo>
                    <a:pt x="0" y="694938"/>
                  </a:lnTo>
                  <a:lnTo>
                    <a:pt x="112700" y="300778"/>
                  </a:lnTo>
                  <a:lnTo>
                    <a:pt x="143129" y="327201"/>
                  </a:lnTo>
                  <a:cubicBezTo>
                    <a:pt x="298774" y="478459"/>
                    <a:pt x="475024" y="719693"/>
                    <a:pt x="613195" y="87315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8" name="Freeform: Shape 47">
              <a:extLst>
                <a:ext uri="{FF2B5EF4-FFF2-40B4-BE49-F238E27FC236}">
                  <a16:creationId xmlns:a16="http://schemas.microsoft.com/office/drawing/2014/main" id="{7B016F68-1C4F-DF6E-DE4A-5105FBE12B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7325970">
              <a:off x="1447059" y="5141505"/>
              <a:ext cx="1563560" cy="920486"/>
            </a:xfrm>
            <a:custGeom>
              <a:avLst/>
              <a:gdLst>
                <a:gd name="connsiteX0" fmla="*/ 9881 w 1739875"/>
                <a:gd name="connsiteY0" fmla="*/ 509263 h 754659"/>
                <a:gd name="connsiteX1" fmla="*/ 497935 w 1739875"/>
                <a:gd name="connsiteY1" fmla="*/ 71697 h 754659"/>
                <a:gd name="connsiteX2" fmla="*/ 1120625 w 1739875"/>
                <a:gd name="connsiteY2" fmla="*/ 43648 h 754659"/>
                <a:gd name="connsiteX3" fmla="*/ 1608679 w 1739875"/>
                <a:gd name="connsiteY3" fmla="*/ 503653 h 754659"/>
                <a:gd name="connsiteX4" fmla="*/ 1737705 w 1739875"/>
                <a:gd name="connsiteY4" fmla="*/ 744875 h 754659"/>
                <a:gd name="connsiteX5" fmla="*/ 1535751 w 1739875"/>
                <a:gd name="connsiteY5" fmla="*/ 711216 h 754659"/>
                <a:gd name="connsiteX6" fmla="*/ 284762 w 1739875"/>
                <a:gd name="connsiteY6" fmla="*/ 559751 h 754659"/>
                <a:gd name="connsiteX7" fmla="*/ 9881 w 1739875"/>
                <a:gd name="connsiteY7" fmla="*/ 509263 h 754659"/>
                <a:gd name="connsiteX0" fmla="*/ 9881 w 1745871"/>
                <a:gd name="connsiteY0" fmla="*/ 509263 h 755689"/>
                <a:gd name="connsiteX1" fmla="*/ 497935 w 1745871"/>
                <a:gd name="connsiteY1" fmla="*/ 71697 h 755689"/>
                <a:gd name="connsiteX2" fmla="*/ 1120625 w 1745871"/>
                <a:gd name="connsiteY2" fmla="*/ 43648 h 755689"/>
                <a:gd name="connsiteX3" fmla="*/ 1608679 w 1745871"/>
                <a:gd name="connsiteY3" fmla="*/ 503653 h 755689"/>
                <a:gd name="connsiteX4" fmla="*/ 1737705 w 1745871"/>
                <a:gd name="connsiteY4" fmla="*/ 744875 h 755689"/>
                <a:gd name="connsiteX5" fmla="*/ 1426819 w 1745871"/>
                <a:gd name="connsiteY5" fmla="*/ 716950 h 755689"/>
                <a:gd name="connsiteX6" fmla="*/ 284762 w 1745871"/>
                <a:gd name="connsiteY6" fmla="*/ 559751 h 755689"/>
                <a:gd name="connsiteX7" fmla="*/ 9881 w 1745871"/>
                <a:gd name="connsiteY7" fmla="*/ 509263 h 755689"/>
                <a:gd name="connsiteX0" fmla="*/ 9881 w 1864671"/>
                <a:gd name="connsiteY0" fmla="*/ 509263 h 855937"/>
                <a:gd name="connsiteX1" fmla="*/ 497935 w 1864671"/>
                <a:gd name="connsiteY1" fmla="*/ 71697 h 855937"/>
                <a:gd name="connsiteX2" fmla="*/ 1120625 w 1864671"/>
                <a:gd name="connsiteY2" fmla="*/ 43648 h 855937"/>
                <a:gd name="connsiteX3" fmla="*/ 1608679 w 1864671"/>
                <a:gd name="connsiteY3" fmla="*/ 503653 h 855937"/>
                <a:gd name="connsiteX4" fmla="*/ 1860911 w 1864671"/>
                <a:gd name="connsiteY4" fmla="*/ 851040 h 855937"/>
                <a:gd name="connsiteX5" fmla="*/ 1426819 w 1864671"/>
                <a:gd name="connsiteY5" fmla="*/ 716950 h 855937"/>
                <a:gd name="connsiteX6" fmla="*/ 284762 w 1864671"/>
                <a:gd name="connsiteY6" fmla="*/ 559751 h 855937"/>
                <a:gd name="connsiteX7" fmla="*/ 9881 w 1864671"/>
                <a:gd name="connsiteY7" fmla="*/ 509263 h 855937"/>
                <a:gd name="connsiteX0" fmla="*/ 9881 w 1876754"/>
                <a:gd name="connsiteY0" fmla="*/ 501512 h 853026"/>
                <a:gd name="connsiteX1" fmla="*/ 497935 w 1876754"/>
                <a:gd name="connsiteY1" fmla="*/ 63946 h 853026"/>
                <a:gd name="connsiteX2" fmla="*/ 1120625 w 1876754"/>
                <a:gd name="connsiteY2" fmla="*/ 35897 h 853026"/>
                <a:gd name="connsiteX3" fmla="*/ 1718468 w 1876754"/>
                <a:gd name="connsiteY3" fmla="*/ 385272 h 853026"/>
                <a:gd name="connsiteX4" fmla="*/ 1860911 w 1876754"/>
                <a:gd name="connsiteY4" fmla="*/ 843289 h 853026"/>
                <a:gd name="connsiteX5" fmla="*/ 1426819 w 1876754"/>
                <a:gd name="connsiteY5" fmla="*/ 709199 h 853026"/>
                <a:gd name="connsiteX6" fmla="*/ 284762 w 1876754"/>
                <a:gd name="connsiteY6" fmla="*/ 552000 h 853026"/>
                <a:gd name="connsiteX7" fmla="*/ 9881 w 1876754"/>
                <a:gd name="connsiteY7" fmla="*/ 501512 h 853026"/>
                <a:gd name="connsiteX0" fmla="*/ 9881 w 1874221"/>
                <a:gd name="connsiteY0" fmla="*/ 623010 h 974525"/>
                <a:gd name="connsiteX1" fmla="*/ 497935 w 1874221"/>
                <a:gd name="connsiteY1" fmla="*/ 185444 h 974525"/>
                <a:gd name="connsiteX2" fmla="*/ 1272410 w 1874221"/>
                <a:gd name="connsiteY2" fmla="*/ 12874 h 974525"/>
                <a:gd name="connsiteX3" fmla="*/ 1718468 w 1874221"/>
                <a:gd name="connsiteY3" fmla="*/ 506770 h 974525"/>
                <a:gd name="connsiteX4" fmla="*/ 1860911 w 1874221"/>
                <a:gd name="connsiteY4" fmla="*/ 964787 h 974525"/>
                <a:gd name="connsiteX5" fmla="*/ 1426819 w 1874221"/>
                <a:gd name="connsiteY5" fmla="*/ 830697 h 974525"/>
                <a:gd name="connsiteX6" fmla="*/ 284762 w 1874221"/>
                <a:gd name="connsiteY6" fmla="*/ 673498 h 974525"/>
                <a:gd name="connsiteX7" fmla="*/ 9881 w 1874221"/>
                <a:gd name="connsiteY7" fmla="*/ 623010 h 974525"/>
                <a:gd name="connsiteX0" fmla="*/ 4712 w 1869052"/>
                <a:gd name="connsiteY0" fmla="*/ 633304 h 984819"/>
                <a:gd name="connsiteX1" fmla="*/ 402385 w 1869052"/>
                <a:gd name="connsiteY1" fmla="*/ 137323 h 984819"/>
                <a:gd name="connsiteX2" fmla="*/ 1267241 w 1869052"/>
                <a:gd name="connsiteY2" fmla="*/ 23168 h 984819"/>
                <a:gd name="connsiteX3" fmla="*/ 1713299 w 1869052"/>
                <a:gd name="connsiteY3" fmla="*/ 517064 h 984819"/>
                <a:gd name="connsiteX4" fmla="*/ 1855742 w 1869052"/>
                <a:gd name="connsiteY4" fmla="*/ 975081 h 984819"/>
                <a:gd name="connsiteX5" fmla="*/ 1421650 w 1869052"/>
                <a:gd name="connsiteY5" fmla="*/ 840991 h 984819"/>
                <a:gd name="connsiteX6" fmla="*/ 279593 w 1869052"/>
                <a:gd name="connsiteY6" fmla="*/ 683792 h 984819"/>
                <a:gd name="connsiteX7" fmla="*/ 4712 w 1869052"/>
                <a:gd name="connsiteY7" fmla="*/ 633304 h 984819"/>
                <a:gd name="connsiteX0" fmla="*/ 4712 w 1870440"/>
                <a:gd name="connsiteY0" fmla="*/ 633304 h 991310"/>
                <a:gd name="connsiteX1" fmla="*/ 402385 w 1870440"/>
                <a:gd name="connsiteY1" fmla="*/ 137323 h 991310"/>
                <a:gd name="connsiteX2" fmla="*/ 1267241 w 1870440"/>
                <a:gd name="connsiteY2" fmla="*/ 23168 h 991310"/>
                <a:gd name="connsiteX3" fmla="*/ 1713299 w 1870440"/>
                <a:gd name="connsiteY3" fmla="*/ 517064 h 991310"/>
                <a:gd name="connsiteX4" fmla="*/ 1855742 w 1870440"/>
                <a:gd name="connsiteY4" fmla="*/ 975081 h 991310"/>
                <a:gd name="connsiteX5" fmla="*/ 1399477 w 1870440"/>
                <a:gd name="connsiteY5" fmla="*/ 896414 h 991310"/>
                <a:gd name="connsiteX6" fmla="*/ 279593 w 1870440"/>
                <a:gd name="connsiteY6" fmla="*/ 683792 h 991310"/>
                <a:gd name="connsiteX7" fmla="*/ 4712 w 1870440"/>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4 w 1865772"/>
                <a:gd name="connsiteY0" fmla="*/ 633304 h 991310"/>
                <a:gd name="connsiteX1" fmla="*/ 397717 w 1865772"/>
                <a:gd name="connsiteY1" fmla="*/ 137323 h 991310"/>
                <a:gd name="connsiteX2" fmla="*/ 1262573 w 1865772"/>
                <a:gd name="connsiteY2" fmla="*/ 23168 h 991310"/>
                <a:gd name="connsiteX3" fmla="*/ 1708631 w 1865772"/>
                <a:gd name="connsiteY3" fmla="*/ 517064 h 991310"/>
                <a:gd name="connsiteX4" fmla="*/ 1851074 w 1865772"/>
                <a:gd name="connsiteY4" fmla="*/ 975081 h 991310"/>
                <a:gd name="connsiteX5" fmla="*/ 1394809 w 1865772"/>
                <a:gd name="connsiteY5" fmla="*/ 896414 h 991310"/>
                <a:gd name="connsiteX6" fmla="*/ 417748 w 1865772"/>
                <a:gd name="connsiteY6" fmla="*/ 716201 h 991310"/>
                <a:gd name="connsiteX7" fmla="*/ 44 w 1865772"/>
                <a:gd name="connsiteY7" fmla="*/ 633304 h 991310"/>
                <a:gd name="connsiteX0" fmla="*/ 46 w 1853519"/>
                <a:gd name="connsiteY0" fmla="*/ 578483 h 990076"/>
                <a:gd name="connsiteX1" fmla="*/ 385464 w 1853519"/>
                <a:gd name="connsiteY1" fmla="*/ 136089 h 990076"/>
                <a:gd name="connsiteX2" fmla="*/ 1250320 w 1853519"/>
                <a:gd name="connsiteY2" fmla="*/ 21934 h 990076"/>
                <a:gd name="connsiteX3" fmla="*/ 1696378 w 1853519"/>
                <a:gd name="connsiteY3" fmla="*/ 515830 h 990076"/>
                <a:gd name="connsiteX4" fmla="*/ 1838821 w 1853519"/>
                <a:gd name="connsiteY4" fmla="*/ 973847 h 990076"/>
                <a:gd name="connsiteX5" fmla="*/ 1382556 w 1853519"/>
                <a:gd name="connsiteY5" fmla="*/ 895180 h 990076"/>
                <a:gd name="connsiteX6" fmla="*/ 405495 w 1853519"/>
                <a:gd name="connsiteY6" fmla="*/ 714967 h 990076"/>
                <a:gd name="connsiteX7" fmla="*/ 46 w 1853519"/>
                <a:gd name="connsiteY7"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591 w 1887615"/>
                <a:gd name="connsiteY6" fmla="*/ 714967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87615"/>
                <a:gd name="connsiteY0" fmla="*/ 578483 h 990076"/>
                <a:gd name="connsiteX1" fmla="*/ 419560 w 1887615"/>
                <a:gd name="connsiteY1" fmla="*/ 136089 h 990076"/>
                <a:gd name="connsiteX2" fmla="*/ 1284416 w 1887615"/>
                <a:gd name="connsiteY2" fmla="*/ 21934 h 990076"/>
                <a:gd name="connsiteX3" fmla="*/ 1730474 w 1887615"/>
                <a:gd name="connsiteY3" fmla="*/ 515830 h 990076"/>
                <a:gd name="connsiteX4" fmla="*/ 1872917 w 1887615"/>
                <a:gd name="connsiteY4" fmla="*/ 973847 h 990076"/>
                <a:gd name="connsiteX5" fmla="*/ 1416652 w 1887615"/>
                <a:gd name="connsiteY5" fmla="*/ 895180 h 990076"/>
                <a:gd name="connsiteX6" fmla="*/ 439756 w 1887615"/>
                <a:gd name="connsiteY6" fmla="*/ 726636 h 990076"/>
                <a:gd name="connsiteX7" fmla="*/ 64968 w 1887615"/>
                <a:gd name="connsiteY7" fmla="*/ 666714 h 990076"/>
                <a:gd name="connsiteX8" fmla="*/ 34142 w 1887615"/>
                <a:gd name="connsiteY8" fmla="*/ 578483 h 990076"/>
                <a:gd name="connsiteX0" fmla="*/ 34142 w 1893656"/>
                <a:gd name="connsiteY0" fmla="*/ 578887 h 990125"/>
                <a:gd name="connsiteX1" fmla="*/ 419560 w 1893656"/>
                <a:gd name="connsiteY1" fmla="*/ 136493 h 990125"/>
                <a:gd name="connsiteX2" fmla="*/ 1284416 w 1893656"/>
                <a:gd name="connsiteY2" fmla="*/ 22338 h 990125"/>
                <a:gd name="connsiteX3" fmla="*/ 1761977 w 1893656"/>
                <a:gd name="connsiteY3" fmla="*/ 522071 h 990125"/>
                <a:gd name="connsiteX4" fmla="*/ 1872917 w 1893656"/>
                <a:gd name="connsiteY4" fmla="*/ 974251 h 990125"/>
                <a:gd name="connsiteX5" fmla="*/ 1416652 w 1893656"/>
                <a:gd name="connsiteY5" fmla="*/ 895584 h 990125"/>
                <a:gd name="connsiteX6" fmla="*/ 439756 w 1893656"/>
                <a:gd name="connsiteY6" fmla="*/ 727040 h 990125"/>
                <a:gd name="connsiteX7" fmla="*/ 64968 w 1893656"/>
                <a:gd name="connsiteY7" fmla="*/ 667118 h 990125"/>
                <a:gd name="connsiteX8" fmla="*/ 34142 w 1893656"/>
                <a:gd name="connsiteY8" fmla="*/ 578887 h 990125"/>
                <a:gd name="connsiteX0" fmla="*/ 34142 w 1890318"/>
                <a:gd name="connsiteY0" fmla="*/ 578887 h 990125"/>
                <a:gd name="connsiteX1" fmla="*/ 419560 w 1890318"/>
                <a:gd name="connsiteY1" fmla="*/ 136493 h 990125"/>
                <a:gd name="connsiteX2" fmla="*/ 1284416 w 1890318"/>
                <a:gd name="connsiteY2" fmla="*/ 22338 h 990125"/>
                <a:gd name="connsiteX3" fmla="*/ 1761977 w 1890318"/>
                <a:gd name="connsiteY3" fmla="*/ 522071 h 990125"/>
                <a:gd name="connsiteX4" fmla="*/ 1872917 w 1890318"/>
                <a:gd name="connsiteY4" fmla="*/ 974251 h 990125"/>
                <a:gd name="connsiteX5" fmla="*/ 1416652 w 1890318"/>
                <a:gd name="connsiteY5" fmla="*/ 895584 h 990125"/>
                <a:gd name="connsiteX6" fmla="*/ 439756 w 1890318"/>
                <a:gd name="connsiteY6" fmla="*/ 727040 h 990125"/>
                <a:gd name="connsiteX7" fmla="*/ 64968 w 1890318"/>
                <a:gd name="connsiteY7" fmla="*/ 667118 h 990125"/>
                <a:gd name="connsiteX8" fmla="*/ 34142 w 1890318"/>
                <a:gd name="connsiteY8" fmla="*/ 578887 h 990125"/>
                <a:gd name="connsiteX0" fmla="*/ 34142 w 1874108"/>
                <a:gd name="connsiteY0" fmla="*/ 578887 h 987469"/>
                <a:gd name="connsiteX1" fmla="*/ 419560 w 1874108"/>
                <a:gd name="connsiteY1" fmla="*/ 136493 h 987469"/>
                <a:gd name="connsiteX2" fmla="*/ 1284416 w 1874108"/>
                <a:gd name="connsiteY2" fmla="*/ 22338 h 987469"/>
                <a:gd name="connsiteX3" fmla="*/ 1761977 w 1874108"/>
                <a:gd name="connsiteY3" fmla="*/ 522071 h 987469"/>
                <a:gd name="connsiteX4" fmla="*/ 1872917 w 1874108"/>
                <a:gd name="connsiteY4" fmla="*/ 974251 h 987469"/>
                <a:gd name="connsiteX5" fmla="*/ 1416652 w 1874108"/>
                <a:gd name="connsiteY5" fmla="*/ 895584 h 987469"/>
                <a:gd name="connsiteX6" fmla="*/ 439756 w 1874108"/>
                <a:gd name="connsiteY6" fmla="*/ 727040 h 987469"/>
                <a:gd name="connsiteX7" fmla="*/ 64968 w 1874108"/>
                <a:gd name="connsiteY7" fmla="*/ 667118 h 987469"/>
                <a:gd name="connsiteX8" fmla="*/ 34142 w 1874108"/>
                <a:gd name="connsiteY8" fmla="*/ 578887 h 987469"/>
                <a:gd name="connsiteX0" fmla="*/ 34142 w 1874269"/>
                <a:gd name="connsiteY0" fmla="*/ 578887 h 980571"/>
                <a:gd name="connsiteX1" fmla="*/ 419560 w 1874269"/>
                <a:gd name="connsiteY1" fmla="*/ 136493 h 980571"/>
                <a:gd name="connsiteX2" fmla="*/ 1284416 w 1874269"/>
                <a:gd name="connsiteY2" fmla="*/ 22338 h 980571"/>
                <a:gd name="connsiteX3" fmla="*/ 1761977 w 1874269"/>
                <a:gd name="connsiteY3" fmla="*/ 522071 h 980571"/>
                <a:gd name="connsiteX4" fmla="*/ 1872917 w 1874269"/>
                <a:gd name="connsiteY4" fmla="*/ 974251 h 980571"/>
                <a:gd name="connsiteX5" fmla="*/ 1416652 w 1874269"/>
                <a:gd name="connsiteY5" fmla="*/ 895584 h 980571"/>
                <a:gd name="connsiteX6" fmla="*/ 439756 w 1874269"/>
                <a:gd name="connsiteY6" fmla="*/ 727040 h 980571"/>
                <a:gd name="connsiteX7" fmla="*/ 64968 w 1874269"/>
                <a:gd name="connsiteY7" fmla="*/ 667118 h 980571"/>
                <a:gd name="connsiteX8" fmla="*/ 34142 w 1874269"/>
                <a:gd name="connsiteY8" fmla="*/ 578887 h 980571"/>
                <a:gd name="connsiteX0" fmla="*/ 34142 w 1888716"/>
                <a:gd name="connsiteY0" fmla="*/ 578887 h 993099"/>
                <a:gd name="connsiteX1" fmla="*/ 419560 w 1888716"/>
                <a:gd name="connsiteY1" fmla="*/ 136493 h 993099"/>
                <a:gd name="connsiteX2" fmla="*/ 1284416 w 1888716"/>
                <a:gd name="connsiteY2" fmla="*/ 22338 h 993099"/>
                <a:gd name="connsiteX3" fmla="*/ 1761977 w 1888716"/>
                <a:gd name="connsiteY3" fmla="*/ 522071 h 993099"/>
                <a:gd name="connsiteX4" fmla="*/ 1872917 w 1888716"/>
                <a:gd name="connsiteY4" fmla="*/ 974251 h 993099"/>
                <a:gd name="connsiteX5" fmla="*/ 1441154 w 1888716"/>
                <a:gd name="connsiteY5" fmla="*/ 914086 h 993099"/>
                <a:gd name="connsiteX6" fmla="*/ 439756 w 1888716"/>
                <a:gd name="connsiteY6" fmla="*/ 727040 h 993099"/>
                <a:gd name="connsiteX7" fmla="*/ 64968 w 1888716"/>
                <a:gd name="connsiteY7" fmla="*/ 667118 h 993099"/>
                <a:gd name="connsiteX8" fmla="*/ 34142 w 1888716"/>
                <a:gd name="connsiteY8" fmla="*/ 578887 h 993099"/>
                <a:gd name="connsiteX0" fmla="*/ 34142 w 1910942"/>
                <a:gd name="connsiteY0" fmla="*/ 578887 h 974312"/>
                <a:gd name="connsiteX1" fmla="*/ 419560 w 1910942"/>
                <a:gd name="connsiteY1" fmla="*/ 136493 h 974312"/>
                <a:gd name="connsiteX2" fmla="*/ 1284416 w 1910942"/>
                <a:gd name="connsiteY2" fmla="*/ 22338 h 974312"/>
                <a:gd name="connsiteX3" fmla="*/ 1761977 w 1910942"/>
                <a:gd name="connsiteY3" fmla="*/ 522071 h 974312"/>
                <a:gd name="connsiteX4" fmla="*/ 1876694 w 1910942"/>
                <a:gd name="connsiteY4" fmla="*/ 900322 h 974312"/>
                <a:gd name="connsiteX5" fmla="*/ 1872917 w 1910942"/>
                <a:gd name="connsiteY5" fmla="*/ 974251 h 974312"/>
                <a:gd name="connsiteX6" fmla="*/ 1441154 w 1910942"/>
                <a:gd name="connsiteY6" fmla="*/ 914086 h 974312"/>
                <a:gd name="connsiteX7" fmla="*/ 439756 w 1910942"/>
                <a:gd name="connsiteY7" fmla="*/ 727040 h 974312"/>
                <a:gd name="connsiteX8" fmla="*/ 64968 w 1910942"/>
                <a:gd name="connsiteY8" fmla="*/ 667118 h 974312"/>
                <a:gd name="connsiteX9" fmla="*/ 34142 w 1910942"/>
                <a:gd name="connsiteY9" fmla="*/ 578887 h 974312"/>
                <a:gd name="connsiteX0" fmla="*/ 34142 w 1899488"/>
                <a:gd name="connsiteY0" fmla="*/ 578887 h 989383"/>
                <a:gd name="connsiteX1" fmla="*/ 419560 w 1899488"/>
                <a:gd name="connsiteY1" fmla="*/ 136493 h 989383"/>
                <a:gd name="connsiteX2" fmla="*/ 1284416 w 1899488"/>
                <a:gd name="connsiteY2" fmla="*/ 22338 h 989383"/>
                <a:gd name="connsiteX3" fmla="*/ 1761977 w 1899488"/>
                <a:gd name="connsiteY3" fmla="*/ 522071 h 989383"/>
                <a:gd name="connsiteX4" fmla="*/ 1876694 w 1899488"/>
                <a:gd name="connsiteY4" fmla="*/ 900322 h 989383"/>
                <a:gd name="connsiteX5" fmla="*/ 1853831 w 1899488"/>
                <a:gd name="connsiteY5" fmla="*/ 989334 h 989383"/>
                <a:gd name="connsiteX6" fmla="*/ 1441154 w 1899488"/>
                <a:gd name="connsiteY6" fmla="*/ 914086 h 989383"/>
                <a:gd name="connsiteX7" fmla="*/ 439756 w 1899488"/>
                <a:gd name="connsiteY7" fmla="*/ 727040 h 989383"/>
                <a:gd name="connsiteX8" fmla="*/ 64968 w 1899488"/>
                <a:gd name="connsiteY8" fmla="*/ 667118 h 989383"/>
                <a:gd name="connsiteX9" fmla="*/ 34142 w 1899488"/>
                <a:gd name="connsiteY9" fmla="*/ 578887 h 98938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34142 w 1890632"/>
                <a:gd name="connsiteY0" fmla="*/ 578887 h 993703"/>
                <a:gd name="connsiteX1" fmla="*/ 419560 w 1890632"/>
                <a:gd name="connsiteY1" fmla="*/ 136493 h 993703"/>
                <a:gd name="connsiteX2" fmla="*/ 1284416 w 1890632"/>
                <a:gd name="connsiteY2" fmla="*/ 22338 h 993703"/>
                <a:gd name="connsiteX3" fmla="*/ 1761977 w 1890632"/>
                <a:gd name="connsiteY3" fmla="*/ 522071 h 993703"/>
                <a:gd name="connsiteX4" fmla="*/ 1876694 w 1890632"/>
                <a:gd name="connsiteY4" fmla="*/ 900322 h 993703"/>
                <a:gd name="connsiteX5" fmla="*/ 1853831 w 1890632"/>
                <a:gd name="connsiteY5" fmla="*/ 989334 h 993703"/>
                <a:gd name="connsiteX6" fmla="*/ 1441154 w 1890632"/>
                <a:gd name="connsiteY6" fmla="*/ 914086 h 993703"/>
                <a:gd name="connsiteX7" fmla="*/ 439756 w 1890632"/>
                <a:gd name="connsiteY7" fmla="*/ 727040 h 993703"/>
                <a:gd name="connsiteX8" fmla="*/ 64968 w 1890632"/>
                <a:gd name="connsiteY8" fmla="*/ 667118 h 993703"/>
                <a:gd name="connsiteX9" fmla="*/ 34142 w 1890632"/>
                <a:gd name="connsiteY9" fmla="*/ 578887 h 993703"/>
                <a:gd name="connsiteX0" fmla="*/ 15545 w 1872035"/>
                <a:gd name="connsiteY0" fmla="*/ 578887 h 993703"/>
                <a:gd name="connsiteX1" fmla="*/ 400963 w 1872035"/>
                <a:gd name="connsiteY1" fmla="*/ 136493 h 993703"/>
                <a:gd name="connsiteX2" fmla="*/ 1265819 w 1872035"/>
                <a:gd name="connsiteY2" fmla="*/ 22338 h 993703"/>
                <a:gd name="connsiteX3" fmla="*/ 1743380 w 1872035"/>
                <a:gd name="connsiteY3" fmla="*/ 522071 h 993703"/>
                <a:gd name="connsiteX4" fmla="*/ 1858097 w 1872035"/>
                <a:gd name="connsiteY4" fmla="*/ 900322 h 993703"/>
                <a:gd name="connsiteX5" fmla="*/ 1835234 w 1872035"/>
                <a:gd name="connsiteY5" fmla="*/ 989334 h 993703"/>
                <a:gd name="connsiteX6" fmla="*/ 1422557 w 1872035"/>
                <a:gd name="connsiteY6" fmla="*/ 914086 h 993703"/>
                <a:gd name="connsiteX7" fmla="*/ 421159 w 1872035"/>
                <a:gd name="connsiteY7" fmla="*/ 727040 h 993703"/>
                <a:gd name="connsiteX8" fmla="*/ 109376 w 1872035"/>
                <a:gd name="connsiteY8" fmla="*/ 678789 h 993703"/>
                <a:gd name="connsiteX9" fmla="*/ 15545 w 1872035"/>
                <a:gd name="connsiteY9" fmla="*/ 578887 h 993703"/>
                <a:gd name="connsiteX0" fmla="*/ 21358 w 1843514"/>
                <a:gd name="connsiteY0" fmla="*/ 594911 h 994056"/>
                <a:gd name="connsiteX1" fmla="*/ 372442 w 1843514"/>
                <a:gd name="connsiteY1" fmla="*/ 136846 h 994056"/>
                <a:gd name="connsiteX2" fmla="*/ 1237298 w 1843514"/>
                <a:gd name="connsiteY2" fmla="*/ 22691 h 994056"/>
                <a:gd name="connsiteX3" fmla="*/ 1714859 w 1843514"/>
                <a:gd name="connsiteY3" fmla="*/ 522424 h 994056"/>
                <a:gd name="connsiteX4" fmla="*/ 1829576 w 1843514"/>
                <a:gd name="connsiteY4" fmla="*/ 900675 h 994056"/>
                <a:gd name="connsiteX5" fmla="*/ 1806713 w 1843514"/>
                <a:gd name="connsiteY5" fmla="*/ 989687 h 994056"/>
                <a:gd name="connsiteX6" fmla="*/ 1394036 w 1843514"/>
                <a:gd name="connsiteY6" fmla="*/ 914439 h 994056"/>
                <a:gd name="connsiteX7" fmla="*/ 392638 w 1843514"/>
                <a:gd name="connsiteY7" fmla="*/ 727393 h 994056"/>
                <a:gd name="connsiteX8" fmla="*/ 80855 w 1843514"/>
                <a:gd name="connsiteY8" fmla="*/ 679142 h 994056"/>
                <a:gd name="connsiteX9" fmla="*/ 21358 w 1843514"/>
                <a:gd name="connsiteY9" fmla="*/ 594911 h 994056"/>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21358 w 1843514"/>
                <a:gd name="connsiteY0" fmla="*/ 597202 h 996347"/>
                <a:gd name="connsiteX1" fmla="*/ 372442 w 1843514"/>
                <a:gd name="connsiteY1" fmla="*/ 139137 h 996347"/>
                <a:gd name="connsiteX2" fmla="*/ 1237298 w 1843514"/>
                <a:gd name="connsiteY2" fmla="*/ 24982 h 996347"/>
                <a:gd name="connsiteX3" fmla="*/ 1714859 w 1843514"/>
                <a:gd name="connsiteY3" fmla="*/ 524715 h 996347"/>
                <a:gd name="connsiteX4" fmla="*/ 1829576 w 1843514"/>
                <a:gd name="connsiteY4" fmla="*/ 902966 h 996347"/>
                <a:gd name="connsiteX5" fmla="*/ 1806713 w 1843514"/>
                <a:gd name="connsiteY5" fmla="*/ 991978 h 996347"/>
                <a:gd name="connsiteX6" fmla="*/ 1394036 w 1843514"/>
                <a:gd name="connsiteY6" fmla="*/ 916730 h 996347"/>
                <a:gd name="connsiteX7" fmla="*/ 392638 w 1843514"/>
                <a:gd name="connsiteY7" fmla="*/ 729684 h 996347"/>
                <a:gd name="connsiteX8" fmla="*/ 80855 w 1843514"/>
                <a:gd name="connsiteY8" fmla="*/ 681433 h 996347"/>
                <a:gd name="connsiteX9" fmla="*/ 21358 w 1843514"/>
                <a:gd name="connsiteY9" fmla="*/ 597202 h 996347"/>
                <a:gd name="connsiteX0" fmla="*/ 9840 w 1948135"/>
                <a:gd name="connsiteY0" fmla="*/ 573511 h 993588"/>
                <a:gd name="connsiteX1" fmla="*/ 477063 w 1948135"/>
                <a:gd name="connsiteY1" fmla="*/ 136378 h 993588"/>
                <a:gd name="connsiteX2" fmla="*/ 1341919 w 1948135"/>
                <a:gd name="connsiteY2" fmla="*/ 22223 h 993588"/>
                <a:gd name="connsiteX3" fmla="*/ 1819480 w 1948135"/>
                <a:gd name="connsiteY3" fmla="*/ 521956 h 993588"/>
                <a:gd name="connsiteX4" fmla="*/ 1934197 w 1948135"/>
                <a:gd name="connsiteY4" fmla="*/ 900207 h 993588"/>
                <a:gd name="connsiteX5" fmla="*/ 1911334 w 1948135"/>
                <a:gd name="connsiteY5" fmla="*/ 989219 h 993588"/>
                <a:gd name="connsiteX6" fmla="*/ 1498657 w 1948135"/>
                <a:gd name="connsiteY6" fmla="*/ 913971 h 993588"/>
                <a:gd name="connsiteX7" fmla="*/ 497259 w 1948135"/>
                <a:gd name="connsiteY7" fmla="*/ 726925 h 993588"/>
                <a:gd name="connsiteX8" fmla="*/ 185476 w 1948135"/>
                <a:gd name="connsiteY8" fmla="*/ 678674 h 993588"/>
                <a:gd name="connsiteX9" fmla="*/ 9840 w 1948135"/>
                <a:gd name="connsiteY9" fmla="*/ 573511 h 993588"/>
                <a:gd name="connsiteX0" fmla="*/ 45764 w 1984059"/>
                <a:gd name="connsiteY0" fmla="*/ 573511 h 993588"/>
                <a:gd name="connsiteX1" fmla="*/ 512987 w 1984059"/>
                <a:gd name="connsiteY1" fmla="*/ 136378 h 993588"/>
                <a:gd name="connsiteX2" fmla="*/ 1377843 w 1984059"/>
                <a:gd name="connsiteY2" fmla="*/ 22223 h 993588"/>
                <a:gd name="connsiteX3" fmla="*/ 1855404 w 1984059"/>
                <a:gd name="connsiteY3" fmla="*/ 521956 h 993588"/>
                <a:gd name="connsiteX4" fmla="*/ 1970121 w 1984059"/>
                <a:gd name="connsiteY4" fmla="*/ 900207 h 993588"/>
                <a:gd name="connsiteX5" fmla="*/ 1947258 w 1984059"/>
                <a:gd name="connsiteY5" fmla="*/ 989219 h 993588"/>
                <a:gd name="connsiteX6" fmla="*/ 1534581 w 1984059"/>
                <a:gd name="connsiteY6" fmla="*/ 913971 h 993588"/>
                <a:gd name="connsiteX7" fmla="*/ 533183 w 1984059"/>
                <a:gd name="connsiteY7" fmla="*/ 726925 h 993588"/>
                <a:gd name="connsiteX8" fmla="*/ 72744 w 1984059"/>
                <a:gd name="connsiteY8" fmla="*/ 645571 h 993588"/>
                <a:gd name="connsiteX9" fmla="*/ 45764 w 1984059"/>
                <a:gd name="connsiteY9" fmla="*/ 573511 h 993588"/>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1984059"/>
                <a:gd name="connsiteY0" fmla="*/ 534317 h 954394"/>
                <a:gd name="connsiteX1" fmla="*/ 512987 w 1984059"/>
                <a:gd name="connsiteY1" fmla="*/ 97184 h 954394"/>
                <a:gd name="connsiteX2" fmla="*/ 1338355 w 1984059"/>
                <a:gd name="connsiteY2" fmla="*/ 29812 h 954394"/>
                <a:gd name="connsiteX3" fmla="*/ 1855404 w 1984059"/>
                <a:gd name="connsiteY3" fmla="*/ 482762 h 954394"/>
                <a:gd name="connsiteX4" fmla="*/ 1970121 w 1984059"/>
                <a:gd name="connsiteY4" fmla="*/ 861013 h 954394"/>
                <a:gd name="connsiteX5" fmla="*/ 1947258 w 1984059"/>
                <a:gd name="connsiteY5" fmla="*/ 950025 h 954394"/>
                <a:gd name="connsiteX6" fmla="*/ 1534581 w 1984059"/>
                <a:gd name="connsiteY6" fmla="*/ 874777 h 954394"/>
                <a:gd name="connsiteX7" fmla="*/ 533183 w 1984059"/>
                <a:gd name="connsiteY7" fmla="*/ 687731 h 954394"/>
                <a:gd name="connsiteX8" fmla="*/ 72744 w 1984059"/>
                <a:gd name="connsiteY8" fmla="*/ 606377 h 954394"/>
                <a:gd name="connsiteX9" fmla="*/ 45764 w 1984059"/>
                <a:gd name="connsiteY9" fmla="*/ 534317 h 954394"/>
                <a:gd name="connsiteX0" fmla="*/ 45764 w 2006048"/>
                <a:gd name="connsiteY0" fmla="*/ 534317 h 965213"/>
                <a:gd name="connsiteX1" fmla="*/ 512987 w 2006048"/>
                <a:gd name="connsiteY1" fmla="*/ 97184 h 965213"/>
                <a:gd name="connsiteX2" fmla="*/ 1338355 w 2006048"/>
                <a:gd name="connsiteY2" fmla="*/ 29812 h 965213"/>
                <a:gd name="connsiteX3" fmla="*/ 1855404 w 2006048"/>
                <a:gd name="connsiteY3" fmla="*/ 482762 h 965213"/>
                <a:gd name="connsiteX4" fmla="*/ 1991773 w 2006048"/>
                <a:gd name="connsiteY4" fmla="*/ 918378 h 965213"/>
                <a:gd name="connsiteX5" fmla="*/ 1947258 w 2006048"/>
                <a:gd name="connsiteY5" fmla="*/ 950025 h 965213"/>
                <a:gd name="connsiteX6" fmla="*/ 1534581 w 2006048"/>
                <a:gd name="connsiteY6" fmla="*/ 874777 h 965213"/>
                <a:gd name="connsiteX7" fmla="*/ 533183 w 2006048"/>
                <a:gd name="connsiteY7" fmla="*/ 687731 h 965213"/>
                <a:gd name="connsiteX8" fmla="*/ 72744 w 2006048"/>
                <a:gd name="connsiteY8" fmla="*/ 606377 h 965213"/>
                <a:gd name="connsiteX9" fmla="*/ 45764 w 2006048"/>
                <a:gd name="connsiteY9" fmla="*/ 534317 h 965213"/>
                <a:gd name="connsiteX0" fmla="*/ 45764 w 2000586"/>
                <a:gd name="connsiteY0" fmla="*/ 534317 h 953030"/>
                <a:gd name="connsiteX1" fmla="*/ 512987 w 2000586"/>
                <a:gd name="connsiteY1" fmla="*/ 97184 h 953030"/>
                <a:gd name="connsiteX2" fmla="*/ 1338355 w 2000586"/>
                <a:gd name="connsiteY2" fmla="*/ 29812 h 953030"/>
                <a:gd name="connsiteX3" fmla="*/ 1855404 w 2000586"/>
                <a:gd name="connsiteY3" fmla="*/ 482762 h 953030"/>
                <a:gd name="connsiteX4" fmla="*/ 1991773 w 2000586"/>
                <a:gd name="connsiteY4" fmla="*/ 918378 h 953030"/>
                <a:gd name="connsiteX5" fmla="*/ 1947258 w 2000586"/>
                <a:gd name="connsiteY5" fmla="*/ 950025 h 953030"/>
                <a:gd name="connsiteX6" fmla="*/ 1534581 w 2000586"/>
                <a:gd name="connsiteY6" fmla="*/ 874777 h 953030"/>
                <a:gd name="connsiteX7" fmla="*/ 533183 w 2000586"/>
                <a:gd name="connsiteY7" fmla="*/ 687731 h 953030"/>
                <a:gd name="connsiteX8" fmla="*/ 72744 w 2000586"/>
                <a:gd name="connsiteY8" fmla="*/ 606377 h 953030"/>
                <a:gd name="connsiteX9" fmla="*/ 45764 w 2000586"/>
                <a:gd name="connsiteY9" fmla="*/ 534317 h 953030"/>
                <a:gd name="connsiteX0" fmla="*/ 45764 w 2000586"/>
                <a:gd name="connsiteY0" fmla="*/ 539083 h 957796"/>
                <a:gd name="connsiteX1" fmla="*/ 512987 w 2000586"/>
                <a:gd name="connsiteY1" fmla="*/ 101950 h 957796"/>
                <a:gd name="connsiteX2" fmla="*/ 1302659 w 2000586"/>
                <a:gd name="connsiteY2" fmla="*/ 28602 h 957796"/>
                <a:gd name="connsiteX3" fmla="*/ 1855404 w 2000586"/>
                <a:gd name="connsiteY3" fmla="*/ 487528 h 957796"/>
                <a:gd name="connsiteX4" fmla="*/ 1991773 w 2000586"/>
                <a:gd name="connsiteY4" fmla="*/ 923144 h 957796"/>
                <a:gd name="connsiteX5" fmla="*/ 1947258 w 2000586"/>
                <a:gd name="connsiteY5" fmla="*/ 954791 h 957796"/>
                <a:gd name="connsiteX6" fmla="*/ 1534581 w 2000586"/>
                <a:gd name="connsiteY6" fmla="*/ 879543 h 957796"/>
                <a:gd name="connsiteX7" fmla="*/ 533183 w 2000586"/>
                <a:gd name="connsiteY7" fmla="*/ 692497 h 957796"/>
                <a:gd name="connsiteX8" fmla="*/ 72744 w 2000586"/>
                <a:gd name="connsiteY8" fmla="*/ 611143 h 957796"/>
                <a:gd name="connsiteX9" fmla="*/ 45764 w 2000586"/>
                <a:gd name="connsiteY9" fmla="*/ 539083 h 957796"/>
                <a:gd name="connsiteX0" fmla="*/ 45764 w 2006017"/>
                <a:gd name="connsiteY0" fmla="*/ 538435 h 970879"/>
                <a:gd name="connsiteX1" fmla="*/ 512987 w 2006017"/>
                <a:gd name="connsiteY1" fmla="*/ 101302 h 970879"/>
                <a:gd name="connsiteX2" fmla="*/ 1302659 w 2006017"/>
                <a:gd name="connsiteY2" fmla="*/ 27954 h 970879"/>
                <a:gd name="connsiteX3" fmla="*/ 1836757 w 2006017"/>
                <a:gd name="connsiteY3" fmla="*/ 478081 h 970879"/>
                <a:gd name="connsiteX4" fmla="*/ 1991773 w 2006017"/>
                <a:gd name="connsiteY4" fmla="*/ 922496 h 970879"/>
                <a:gd name="connsiteX5" fmla="*/ 1947258 w 2006017"/>
                <a:gd name="connsiteY5" fmla="*/ 954143 h 970879"/>
                <a:gd name="connsiteX6" fmla="*/ 1534581 w 2006017"/>
                <a:gd name="connsiteY6" fmla="*/ 878895 h 970879"/>
                <a:gd name="connsiteX7" fmla="*/ 533183 w 2006017"/>
                <a:gd name="connsiteY7" fmla="*/ 691849 h 970879"/>
                <a:gd name="connsiteX8" fmla="*/ 72744 w 2006017"/>
                <a:gd name="connsiteY8" fmla="*/ 610495 h 970879"/>
                <a:gd name="connsiteX9" fmla="*/ 45764 w 2006017"/>
                <a:gd name="connsiteY9" fmla="*/ 538435 h 970879"/>
                <a:gd name="connsiteX0" fmla="*/ 45764 w 2001312"/>
                <a:gd name="connsiteY0" fmla="*/ 538435 h 968966"/>
                <a:gd name="connsiteX1" fmla="*/ 512987 w 2001312"/>
                <a:gd name="connsiteY1" fmla="*/ 101302 h 968966"/>
                <a:gd name="connsiteX2" fmla="*/ 1302659 w 2001312"/>
                <a:gd name="connsiteY2" fmla="*/ 27954 h 968966"/>
                <a:gd name="connsiteX3" fmla="*/ 1836757 w 2001312"/>
                <a:gd name="connsiteY3" fmla="*/ 478081 h 968966"/>
                <a:gd name="connsiteX4" fmla="*/ 1991773 w 2001312"/>
                <a:gd name="connsiteY4" fmla="*/ 922496 h 968966"/>
                <a:gd name="connsiteX5" fmla="*/ 1947258 w 2001312"/>
                <a:gd name="connsiteY5" fmla="*/ 954143 h 968966"/>
                <a:gd name="connsiteX6" fmla="*/ 1534581 w 2001312"/>
                <a:gd name="connsiteY6" fmla="*/ 878895 h 968966"/>
                <a:gd name="connsiteX7" fmla="*/ 533183 w 2001312"/>
                <a:gd name="connsiteY7" fmla="*/ 691849 h 968966"/>
                <a:gd name="connsiteX8" fmla="*/ 72744 w 2001312"/>
                <a:gd name="connsiteY8" fmla="*/ 610495 h 968966"/>
                <a:gd name="connsiteX9" fmla="*/ 45764 w 2001312"/>
                <a:gd name="connsiteY9" fmla="*/ 538435 h 968966"/>
                <a:gd name="connsiteX0" fmla="*/ 45764 w 1997670"/>
                <a:gd name="connsiteY0" fmla="*/ 538435 h 954720"/>
                <a:gd name="connsiteX1" fmla="*/ 512987 w 1997670"/>
                <a:gd name="connsiteY1" fmla="*/ 101302 h 954720"/>
                <a:gd name="connsiteX2" fmla="*/ 1302659 w 1997670"/>
                <a:gd name="connsiteY2" fmla="*/ 27954 h 954720"/>
                <a:gd name="connsiteX3" fmla="*/ 1836757 w 1997670"/>
                <a:gd name="connsiteY3" fmla="*/ 478081 h 954720"/>
                <a:gd name="connsiteX4" fmla="*/ 1991773 w 1997670"/>
                <a:gd name="connsiteY4" fmla="*/ 922496 h 954720"/>
                <a:gd name="connsiteX5" fmla="*/ 1947258 w 1997670"/>
                <a:gd name="connsiteY5" fmla="*/ 954143 h 954720"/>
                <a:gd name="connsiteX6" fmla="*/ 1534581 w 1997670"/>
                <a:gd name="connsiteY6" fmla="*/ 878895 h 954720"/>
                <a:gd name="connsiteX7" fmla="*/ 533183 w 1997670"/>
                <a:gd name="connsiteY7" fmla="*/ 691849 h 954720"/>
                <a:gd name="connsiteX8" fmla="*/ 72744 w 1997670"/>
                <a:gd name="connsiteY8" fmla="*/ 610495 h 954720"/>
                <a:gd name="connsiteX9" fmla="*/ 45764 w 1997670"/>
                <a:gd name="connsiteY9" fmla="*/ 538435 h 954720"/>
                <a:gd name="connsiteX0" fmla="*/ 44343 w 1996249"/>
                <a:gd name="connsiteY0" fmla="*/ 538435 h 954720"/>
                <a:gd name="connsiteX1" fmla="*/ 511566 w 1996249"/>
                <a:gd name="connsiteY1" fmla="*/ 101302 h 954720"/>
                <a:gd name="connsiteX2" fmla="*/ 1301238 w 1996249"/>
                <a:gd name="connsiteY2" fmla="*/ 27954 h 954720"/>
                <a:gd name="connsiteX3" fmla="*/ 1835336 w 1996249"/>
                <a:gd name="connsiteY3" fmla="*/ 478081 h 954720"/>
                <a:gd name="connsiteX4" fmla="*/ 1990352 w 1996249"/>
                <a:gd name="connsiteY4" fmla="*/ 922496 h 954720"/>
                <a:gd name="connsiteX5" fmla="*/ 1945837 w 1996249"/>
                <a:gd name="connsiteY5" fmla="*/ 954143 h 954720"/>
                <a:gd name="connsiteX6" fmla="*/ 1533160 w 1996249"/>
                <a:gd name="connsiteY6" fmla="*/ 878895 h 954720"/>
                <a:gd name="connsiteX7" fmla="*/ 531762 w 1996249"/>
                <a:gd name="connsiteY7" fmla="*/ 691849 h 954720"/>
                <a:gd name="connsiteX8" fmla="*/ 71323 w 1996249"/>
                <a:gd name="connsiteY8" fmla="*/ 610495 h 954720"/>
                <a:gd name="connsiteX9" fmla="*/ 44343 w 1996249"/>
                <a:gd name="connsiteY9" fmla="*/ 538435 h 954720"/>
                <a:gd name="connsiteX0" fmla="*/ 38388 w 1990294"/>
                <a:gd name="connsiteY0" fmla="*/ 538435 h 954720"/>
                <a:gd name="connsiteX1" fmla="*/ 505611 w 1990294"/>
                <a:gd name="connsiteY1" fmla="*/ 101302 h 954720"/>
                <a:gd name="connsiteX2" fmla="*/ 1295283 w 1990294"/>
                <a:gd name="connsiteY2" fmla="*/ 27954 h 954720"/>
                <a:gd name="connsiteX3" fmla="*/ 1829381 w 1990294"/>
                <a:gd name="connsiteY3" fmla="*/ 478081 h 954720"/>
                <a:gd name="connsiteX4" fmla="*/ 1984397 w 1990294"/>
                <a:gd name="connsiteY4" fmla="*/ 922496 h 954720"/>
                <a:gd name="connsiteX5" fmla="*/ 1939882 w 1990294"/>
                <a:gd name="connsiteY5" fmla="*/ 954143 h 954720"/>
                <a:gd name="connsiteX6" fmla="*/ 1527205 w 1990294"/>
                <a:gd name="connsiteY6" fmla="*/ 878895 h 954720"/>
                <a:gd name="connsiteX7" fmla="*/ 525807 w 1990294"/>
                <a:gd name="connsiteY7" fmla="*/ 691849 h 954720"/>
                <a:gd name="connsiteX8" fmla="*/ 65368 w 1990294"/>
                <a:gd name="connsiteY8" fmla="*/ 610495 h 954720"/>
                <a:gd name="connsiteX9" fmla="*/ 38388 w 1990294"/>
                <a:gd name="connsiteY9" fmla="*/ 538435 h 954720"/>
                <a:gd name="connsiteX0" fmla="*/ 33188 w 1985094"/>
                <a:gd name="connsiteY0" fmla="*/ 538435 h 954720"/>
                <a:gd name="connsiteX1" fmla="*/ 500411 w 1985094"/>
                <a:gd name="connsiteY1" fmla="*/ 101302 h 954720"/>
                <a:gd name="connsiteX2" fmla="*/ 1290083 w 1985094"/>
                <a:gd name="connsiteY2" fmla="*/ 27954 h 954720"/>
                <a:gd name="connsiteX3" fmla="*/ 1824181 w 1985094"/>
                <a:gd name="connsiteY3" fmla="*/ 478081 h 954720"/>
                <a:gd name="connsiteX4" fmla="*/ 1979197 w 1985094"/>
                <a:gd name="connsiteY4" fmla="*/ 922496 h 954720"/>
                <a:gd name="connsiteX5" fmla="*/ 1934682 w 1985094"/>
                <a:gd name="connsiteY5" fmla="*/ 954143 h 954720"/>
                <a:gd name="connsiteX6" fmla="*/ 1522005 w 1985094"/>
                <a:gd name="connsiteY6" fmla="*/ 878895 h 954720"/>
                <a:gd name="connsiteX7" fmla="*/ 520607 w 1985094"/>
                <a:gd name="connsiteY7" fmla="*/ 691849 h 954720"/>
                <a:gd name="connsiteX8" fmla="*/ 60168 w 1985094"/>
                <a:gd name="connsiteY8" fmla="*/ 610495 h 954720"/>
                <a:gd name="connsiteX9" fmla="*/ 33188 w 1985094"/>
                <a:gd name="connsiteY9" fmla="*/ 538435 h 954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85094" h="954720">
                  <a:moveTo>
                    <a:pt x="33188" y="538435"/>
                  </a:moveTo>
                  <a:cubicBezTo>
                    <a:pt x="88814" y="464808"/>
                    <a:pt x="290929" y="186382"/>
                    <a:pt x="500411" y="101302"/>
                  </a:cubicBezTo>
                  <a:cubicBezTo>
                    <a:pt x="709894" y="16222"/>
                    <a:pt x="1069455" y="-34842"/>
                    <a:pt x="1290083" y="27954"/>
                  </a:cubicBezTo>
                  <a:cubicBezTo>
                    <a:pt x="1510711" y="90750"/>
                    <a:pt x="1709329" y="328991"/>
                    <a:pt x="1824181" y="478081"/>
                  </a:cubicBezTo>
                  <a:cubicBezTo>
                    <a:pt x="1939033" y="627171"/>
                    <a:pt x="1968978" y="889429"/>
                    <a:pt x="1979197" y="922496"/>
                  </a:cubicBezTo>
                  <a:cubicBezTo>
                    <a:pt x="1989416" y="955563"/>
                    <a:pt x="1992690" y="955931"/>
                    <a:pt x="1934682" y="954143"/>
                  </a:cubicBezTo>
                  <a:cubicBezTo>
                    <a:pt x="1876674" y="952355"/>
                    <a:pt x="1522005" y="878895"/>
                    <a:pt x="1522005" y="878895"/>
                  </a:cubicBezTo>
                  <a:lnTo>
                    <a:pt x="520607" y="691849"/>
                  </a:lnTo>
                  <a:cubicBezTo>
                    <a:pt x="296090" y="649646"/>
                    <a:pt x="124891" y="627844"/>
                    <a:pt x="60168" y="610495"/>
                  </a:cubicBezTo>
                  <a:cubicBezTo>
                    <a:pt x="-4555" y="593146"/>
                    <a:pt x="-22438" y="612062"/>
                    <a:pt x="33188" y="538435"/>
                  </a:cubicBezTo>
                  <a:close/>
                </a:path>
              </a:pathLst>
            </a:custGeom>
            <a:solidFill>
              <a:schemeClr val="accent4">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Shape 48">
              <a:extLst>
                <a:ext uri="{FF2B5EF4-FFF2-40B4-BE49-F238E27FC236}">
                  <a16:creationId xmlns:a16="http://schemas.microsoft.com/office/drawing/2014/main" id="{4F2C307C-5776-60FA-B496-577EF2C41F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0478977">
              <a:off x="1987838" y="1695391"/>
              <a:ext cx="383909" cy="400252"/>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849475"/>
                <a:gd name="connsiteY0" fmla="*/ -4 h 4963943"/>
                <a:gd name="connsiteX1" fmla="*/ 4735908 w 4849475"/>
                <a:gd name="connsiteY1" fmla="*/ 1905902 h 4963943"/>
                <a:gd name="connsiteX2" fmla="*/ 4451030 w 4849475"/>
                <a:gd name="connsiteY2" fmla="*/ 3809083 h 4963943"/>
                <a:gd name="connsiteX3" fmla="*/ 3419865 w 4849475"/>
                <a:gd name="connsiteY3" fmla="*/ 4844851 h 4963943"/>
                <a:gd name="connsiteX4" fmla="*/ 1074535 w 4849475"/>
                <a:gd name="connsiteY4" fmla="*/ 4657232 h 4963943"/>
                <a:gd name="connsiteX5" fmla="*/ 33359 w 4849475"/>
                <a:gd name="connsiteY5" fmla="*/ 2995661 h 4963943"/>
                <a:gd name="connsiteX6" fmla="*/ 592137 w 4849475"/>
                <a:gd name="connsiteY6" fmla="*/ 805852 h 4963943"/>
                <a:gd name="connsiteX7" fmla="*/ 2649000 w 4849475"/>
                <a:gd name="connsiteY7" fmla="*/ -4 h 4963943"/>
                <a:gd name="connsiteX0" fmla="*/ 2649000 w 4750338"/>
                <a:gd name="connsiteY0" fmla="*/ -4 h 4963943"/>
                <a:gd name="connsiteX1" fmla="*/ 4615020 w 4750338"/>
                <a:gd name="connsiteY1" fmla="*/ 1658609 h 4963943"/>
                <a:gd name="connsiteX2" fmla="*/ 4451030 w 4750338"/>
                <a:gd name="connsiteY2" fmla="*/ 3809083 h 4963943"/>
                <a:gd name="connsiteX3" fmla="*/ 3419865 w 4750338"/>
                <a:gd name="connsiteY3" fmla="*/ 4844851 h 4963943"/>
                <a:gd name="connsiteX4" fmla="*/ 1074535 w 4750338"/>
                <a:gd name="connsiteY4" fmla="*/ 4657232 h 4963943"/>
                <a:gd name="connsiteX5" fmla="*/ 33359 w 4750338"/>
                <a:gd name="connsiteY5" fmla="*/ 2995661 h 4963943"/>
                <a:gd name="connsiteX6" fmla="*/ 592137 w 4750338"/>
                <a:gd name="connsiteY6" fmla="*/ 805852 h 4963943"/>
                <a:gd name="connsiteX7" fmla="*/ 2649000 w 4750338"/>
                <a:gd name="connsiteY7" fmla="*/ -4 h 4963943"/>
                <a:gd name="connsiteX0" fmla="*/ 2158871 w 4260209"/>
                <a:gd name="connsiteY0" fmla="*/ -4 h 5086984"/>
                <a:gd name="connsiteX1" fmla="*/ 4124891 w 4260209"/>
                <a:gd name="connsiteY1" fmla="*/ 1658609 h 5086984"/>
                <a:gd name="connsiteX2" fmla="*/ 3960901 w 4260209"/>
                <a:gd name="connsiteY2" fmla="*/ 3809083 h 5086984"/>
                <a:gd name="connsiteX3" fmla="*/ 2929736 w 4260209"/>
                <a:gd name="connsiteY3" fmla="*/ 4844851 h 5086984"/>
                <a:gd name="connsiteX4" fmla="*/ 584406 w 4260209"/>
                <a:gd name="connsiteY4" fmla="*/ 4657232 h 5086984"/>
                <a:gd name="connsiteX5" fmla="*/ 102008 w 4260209"/>
                <a:gd name="connsiteY5" fmla="*/ 805852 h 5086984"/>
                <a:gd name="connsiteX6" fmla="*/ 2158871 w 4260209"/>
                <a:gd name="connsiteY6" fmla="*/ -4 h 5086984"/>
                <a:gd name="connsiteX0" fmla="*/ 2341715 w 4443053"/>
                <a:gd name="connsiteY0" fmla="*/ -4 h 4937580"/>
                <a:gd name="connsiteX1" fmla="*/ 4307735 w 4443053"/>
                <a:gd name="connsiteY1" fmla="*/ 1658609 h 4937580"/>
                <a:gd name="connsiteX2" fmla="*/ 4143745 w 4443053"/>
                <a:gd name="connsiteY2" fmla="*/ 3809083 h 4937580"/>
                <a:gd name="connsiteX3" fmla="*/ 3112580 w 4443053"/>
                <a:gd name="connsiteY3" fmla="*/ 4844851 h 4937580"/>
                <a:gd name="connsiteX4" fmla="*/ 321924 w 4443053"/>
                <a:gd name="connsiteY4" fmla="*/ 4230304 h 4937580"/>
                <a:gd name="connsiteX5" fmla="*/ 284852 w 4443053"/>
                <a:gd name="connsiteY5" fmla="*/ 805852 h 4937580"/>
                <a:gd name="connsiteX6" fmla="*/ 2341715 w 4443053"/>
                <a:gd name="connsiteY6" fmla="*/ -4 h 4937580"/>
                <a:gd name="connsiteX0" fmla="*/ 2567003 w 4668341"/>
                <a:gd name="connsiteY0" fmla="*/ -4 h 4924017"/>
                <a:gd name="connsiteX1" fmla="*/ 4533023 w 4668341"/>
                <a:gd name="connsiteY1" fmla="*/ 1658609 h 4924017"/>
                <a:gd name="connsiteX2" fmla="*/ 4369033 w 4668341"/>
                <a:gd name="connsiteY2" fmla="*/ 3809083 h 4924017"/>
                <a:gd name="connsiteX3" fmla="*/ 3337868 w 4668341"/>
                <a:gd name="connsiteY3" fmla="*/ 4844851 h 4924017"/>
                <a:gd name="connsiteX4" fmla="*/ 547212 w 4668341"/>
                <a:gd name="connsiteY4" fmla="*/ 4230304 h 4924017"/>
                <a:gd name="connsiteX5" fmla="*/ 169043 w 4668341"/>
                <a:gd name="connsiteY5" fmla="*/ 1352706 h 4924017"/>
                <a:gd name="connsiteX6" fmla="*/ 2567003 w 4668341"/>
                <a:gd name="connsiteY6" fmla="*/ -4 h 4924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68341" h="4924017">
                  <a:moveTo>
                    <a:pt x="2567003" y="-4"/>
                  </a:moveTo>
                  <a:cubicBezTo>
                    <a:pt x="3257631" y="183338"/>
                    <a:pt x="4232685" y="1023761"/>
                    <a:pt x="4533023" y="1658609"/>
                  </a:cubicBezTo>
                  <a:cubicBezTo>
                    <a:pt x="4833361" y="2293457"/>
                    <a:pt x="4568226" y="3278043"/>
                    <a:pt x="4369033" y="3809083"/>
                  </a:cubicBezTo>
                  <a:cubicBezTo>
                    <a:pt x="4169841" y="4340123"/>
                    <a:pt x="3650694" y="4729882"/>
                    <a:pt x="3337868" y="4844851"/>
                  </a:cubicBezTo>
                  <a:cubicBezTo>
                    <a:pt x="2627022" y="5065916"/>
                    <a:pt x="1075350" y="4812328"/>
                    <a:pt x="547212" y="4230304"/>
                  </a:cubicBezTo>
                  <a:cubicBezTo>
                    <a:pt x="19074" y="3648280"/>
                    <a:pt x="-167589" y="2057757"/>
                    <a:pt x="169043" y="1352706"/>
                  </a:cubicBezTo>
                  <a:cubicBezTo>
                    <a:pt x="505675" y="647655"/>
                    <a:pt x="1914330" y="30744"/>
                    <a:pt x="2567003" y="-4"/>
                  </a:cubicBezTo>
                  <a:close/>
                </a:path>
              </a:pathLst>
            </a:custGeom>
            <a:solidFill>
              <a:schemeClr val="accent4">
                <a:lumMod val="40000"/>
                <a:lumOff val="60000"/>
                <a:alpha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TextBox 4">
            <a:extLst>
              <a:ext uri="{FF2B5EF4-FFF2-40B4-BE49-F238E27FC236}">
                <a16:creationId xmlns:a16="http://schemas.microsoft.com/office/drawing/2014/main" id="{DE46BD9B-2E62-0E4E-9BF8-D29534FEF233}"/>
              </a:ext>
            </a:extLst>
          </p:cNvPr>
          <p:cNvSpPr txBox="1"/>
          <p:nvPr/>
        </p:nvSpPr>
        <p:spPr>
          <a:xfrm>
            <a:off x="5208608" y="10532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80422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a:xfrm>
            <a:off x="6096000" y="802198"/>
            <a:ext cx="4952999" cy="1413326"/>
          </a:xfrm>
        </p:spPr>
        <p:txBody>
          <a:bodyPr anchor="b">
            <a:normAutofit/>
          </a:bodyPr>
          <a:lstStyle/>
          <a:p>
            <a:r>
              <a:rPr lang="en-US" sz="3600">
                <a:solidFill>
                  <a:schemeClr val="tx2"/>
                </a:solidFill>
              </a:rPr>
              <a:t>Division Overview</a:t>
            </a:r>
          </a:p>
        </p:txBody>
      </p:sp>
      <p:pic>
        <p:nvPicPr>
          <p:cNvPr id="7" name="Graphic 6" descr="Group">
            <a:extLst>
              <a:ext uri="{FF2B5EF4-FFF2-40B4-BE49-F238E27FC236}">
                <a16:creationId xmlns:a16="http://schemas.microsoft.com/office/drawing/2014/main" id="{4579554B-CCC3-CB15-08FC-604310D587C7}"/>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12518" y="1035459"/>
            <a:ext cx="4793644" cy="4793644"/>
          </a:xfrm>
          <a:prstGeom prst="rect">
            <a:avLst/>
          </a:prstGeom>
        </p:spPr>
      </p:pic>
      <p:grpSp>
        <p:nvGrpSpPr>
          <p:cNvPr id="43" name="Group 42">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38" name="Freeform: Shape 37">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Freeform: Shape 43">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39">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1" name="Freeform: Shape 40">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Content Placeholder 2">
            <a:extLst>
              <a:ext uri="{FF2B5EF4-FFF2-40B4-BE49-F238E27FC236}">
                <a16:creationId xmlns:a16="http://schemas.microsoft.com/office/drawing/2014/main" id="{577C68BA-852A-2C4F-A148-B7645039688D}"/>
              </a:ext>
            </a:extLst>
          </p:cNvPr>
          <p:cNvSpPr>
            <a:spLocks noGrp="1"/>
          </p:cNvSpPr>
          <p:nvPr>
            <p:ph idx="1"/>
          </p:nvPr>
        </p:nvSpPr>
        <p:spPr>
          <a:xfrm>
            <a:off x="6096000" y="2596243"/>
            <a:ext cx="4953000" cy="3573493"/>
          </a:xfrm>
        </p:spPr>
        <p:txBody>
          <a:bodyPr>
            <a:normAutofit/>
          </a:bodyPr>
          <a:lstStyle/>
          <a:p>
            <a:pPr marL="0" indent="0">
              <a:buNone/>
            </a:pPr>
            <a:r>
              <a:rPr lang="en-US" sz="1600">
                <a:solidFill>
                  <a:schemeClr val="tx2"/>
                </a:solidFill>
              </a:rPr>
              <a:t>New Division for the District of Sechelt in 2023</a:t>
            </a:r>
          </a:p>
          <a:p>
            <a:r>
              <a:rPr lang="en-US" sz="1600">
                <a:solidFill>
                  <a:schemeClr val="tx2"/>
                </a:solidFill>
              </a:rPr>
              <a:t>Community Services</a:t>
            </a:r>
          </a:p>
          <a:p>
            <a:pPr lvl="1"/>
            <a:r>
              <a:rPr lang="en-US" sz="1600">
                <a:solidFill>
                  <a:schemeClr val="tx2"/>
                </a:solidFill>
              </a:rPr>
              <a:t>Parks</a:t>
            </a:r>
          </a:p>
          <a:p>
            <a:pPr lvl="1"/>
            <a:r>
              <a:rPr lang="en-US" sz="1600">
                <a:solidFill>
                  <a:schemeClr val="tx2"/>
                </a:solidFill>
              </a:rPr>
              <a:t>Arts and Culture</a:t>
            </a:r>
          </a:p>
          <a:p>
            <a:pPr lvl="1"/>
            <a:r>
              <a:rPr lang="en-US" sz="1600">
                <a:solidFill>
                  <a:schemeClr val="tx2"/>
                </a:solidFill>
              </a:rPr>
              <a:t>Facilities and Events</a:t>
            </a:r>
          </a:p>
          <a:p>
            <a:r>
              <a:rPr lang="en-US" sz="1600">
                <a:solidFill>
                  <a:schemeClr val="tx2"/>
                </a:solidFill>
              </a:rPr>
              <a:t>Communications</a:t>
            </a:r>
          </a:p>
          <a:p>
            <a:r>
              <a:rPr lang="en-US" sz="1600">
                <a:solidFill>
                  <a:schemeClr val="tx2"/>
                </a:solidFill>
              </a:rPr>
              <a:t>Corporate Services</a:t>
            </a:r>
          </a:p>
          <a:p>
            <a:r>
              <a:rPr lang="en-US" sz="1600">
                <a:solidFill>
                  <a:schemeClr val="tx2"/>
                </a:solidFill>
              </a:rPr>
              <a:t>Human Resources</a:t>
            </a:r>
            <a:endParaRPr lang="en-US" sz="1600" dirty="0">
              <a:solidFill>
                <a:schemeClr val="tx2"/>
              </a:solidFill>
            </a:endParaRPr>
          </a:p>
        </p:txBody>
      </p:sp>
    </p:spTree>
    <p:extLst>
      <p:ext uri="{BB962C8B-B14F-4D97-AF65-F5344CB8AC3E}">
        <p14:creationId xmlns:p14="http://schemas.microsoft.com/office/powerpoint/2010/main" val="988715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a:xfrm>
            <a:off x="6823877" y="838984"/>
            <a:ext cx="4491821" cy="627117"/>
          </a:xfrm>
        </p:spPr>
        <p:txBody>
          <a:bodyPr anchor="b">
            <a:normAutofit/>
          </a:bodyPr>
          <a:lstStyle/>
          <a:p>
            <a:r>
              <a:rPr lang="en-US" sz="3200" dirty="0"/>
              <a:t>2023 Operating Review</a:t>
            </a:r>
          </a:p>
        </p:txBody>
      </p:sp>
      <p:pic>
        <p:nvPicPr>
          <p:cNvPr id="5" name="Picture 4" descr="Aerial view of a city and a lake&#10;&#10;Description automatically generated">
            <a:extLst>
              <a:ext uri="{FF2B5EF4-FFF2-40B4-BE49-F238E27FC236}">
                <a16:creationId xmlns:a16="http://schemas.microsoft.com/office/drawing/2014/main" id="{659E6DC8-380F-AAE9-90B7-A5EB3B335460}"/>
              </a:ext>
            </a:extLst>
          </p:cNvPr>
          <p:cNvPicPr>
            <a:picLocks noChangeAspect="1"/>
          </p:cNvPicPr>
          <p:nvPr/>
        </p:nvPicPr>
        <p:blipFill rotWithShape="1">
          <a:blip r:embed="rId2"/>
          <a:srcRect l="19945" r="14056" b="1"/>
          <a:stretch/>
        </p:blipFill>
        <p:spPr>
          <a:xfrm>
            <a:off x="-427819" y="-75491"/>
            <a:ext cx="6095980" cy="6857990"/>
          </a:xfrm>
          <a:prstGeom prst="rect">
            <a:avLst/>
          </a:prstGeom>
        </p:spPr>
      </p:pic>
      <p:grpSp>
        <p:nvGrpSpPr>
          <p:cNvPr id="37" name="Group 36">
            <a:extLst>
              <a:ext uri="{FF2B5EF4-FFF2-40B4-BE49-F238E27FC236}">
                <a16:creationId xmlns:a16="http://schemas.microsoft.com/office/drawing/2014/main" id="{5EFBDE31-BB3E-6CFC-23CD-B5976DA384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3362" cy="6858000"/>
            <a:chOff x="12068638" y="0"/>
            <a:chExt cx="123362" cy="6858000"/>
          </a:xfrm>
        </p:grpSpPr>
        <p:sp>
          <p:nvSpPr>
            <p:cNvPr id="38" name="Rectangle 37">
              <a:extLst>
                <a:ext uri="{FF2B5EF4-FFF2-40B4-BE49-F238E27FC236}">
                  <a16:creationId xmlns:a16="http://schemas.microsoft.com/office/drawing/2014/main" id="{180A60EC-72BB-121F-556A-E2837FD99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F91A2FAE-D41C-FF5D-B0A0-7808248ED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4139706"/>
              <a:ext cx="123362" cy="2718294"/>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6823878" y="1984794"/>
            <a:ext cx="4491820" cy="4309824"/>
          </a:xfrm>
        </p:spPr>
        <p:txBody>
          <a:bodyPr anchor="t">
            <a:normAutofit/>
          </a:bodyPr>
          <a:lstStyle/>
          <a:p>
            <a:pPr marL="0" indent="0">
              <a:buNone/>
            </a:pPr>
            <a:r>
              <a:rPr lang="en-US" sz="1400" dirty="0"/>
              <a:t>Highlights:</a:t>
            </a:r>
          </a:p>
          <a:p>
            <a:r>
              <a:rPr lang="en-US" sz="1400" dirty="0"/>
              <a:t>New division </a:t>
            </a:r>
            <a:r>
              <a:rPr lang="en-US" sz="1400" dirty="0">
                <a:sym typeface="Wingdings" panose="05000000000000000000" pitchFamily="2" charset="2"/>
              </a:rPr>
              <a:t></a:t>
            </a:r>
            <a:endParaRPr lang="en-US" sz="1400" dirty="0"/>
          </a:p>
          <a:p>
            <a:r>
              <a:rPr lang="en-US" sz="1400" dirty="0"/>
              <a:t>New Corporate Officer</a:t>
            </a:r>
          </a:p>
          <a:p>
            <a:r>
              <a:rPr lang="en-US" sz="1400" dirty="0"/>
              <a:t>Hackett park amphitheater</a:t>
            </a:r>
          </a:p>
          <a:p>
            <a:r>
              <a:rPr lang="en-US" sz="1400" dirty="0"/>
              <a:t>Jane Bowers dog park</a:t>
            </a:r>
          </a:p>
          <a:p>
            <a:r>
              <a:rPr lang="en-US" sz="1400" dirty="0"/>
              <a:t>Second annual Siyaya days</a:t>
            </a:r>
          </a:p>
          <a:p>
            <a:r>
              <a:rPr lang="en-US" sz="1400" dirty="0"/>
              <a:t>Community Safety Committee</a:t>
            </a:r>
          </a:p>
          <a:p>
            <a:r>
              <a:rPr lang="en-US" sz="1400" dirty="0"/>
              <a:t>Escribe</a:t>
            </a:r>
          </a:p>
          <a:p>
            <a:r>
              <a:rPr lang="en-US" sz="1400" dirty="0"/>
              <a:t>Internal newsletter</a:t>
            </a:r>
          </a:p>
          <a:p>
            <a:r>
              <a:rPr lang="en-US" sz="1400" dirty="0"/>
              <a:t>Training and development for staff including the introduction of the culture club.</a:t>
            </a:r>
          </a:p>
          <a:p>
            <a:pPr marL="0" indent="0">
              <a:buNone/>
            </a:pPr>
            <a:endParaRPr lang="en-US" sz="1100" dirty="0"/>
          </a:p>
        </p:txBody>
      </p:sp>
    </p:spTree>
    <p:extLst>
      <p:ext uri="{BB962C8B-B14F-4D97-AF65-F5344CB8AC3E}">
        <p14:creationId xmlns:p14="http://schemas.microsoft.com/office/powerpoint/2010/main" val="748953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a:xfrm>
            <a:off x="5709424" y="802198"/>
            <a:ext cx="5870058" cy="1413326"/>
          </a:xfrm>
        </p:spPr>
        <p:txBody>
          <a:bodyPr anchor="b">
            <a:normAutofit/>
          </a:bodyPr>
          <a:lstStyle/>
          <a:p>
            <a:r>
              <a:rPr lang="en-US" sz="4000" dirty="0">
                <a:solidFill>
                  <a:schemeClr val="tx2"/>
                </a:solidFill>
              </a:rPr>
              <a:t>2024 Operational requests</a:t>
            </a:r>
          </a:p>
        </p:txBody>
      </p:sp>
      <p:pic>
        <p:nvPicPr>
          <p:cNvPr id="7" name="Picture 6" descr="A group of people sitting around a table with a sign&#10;&#10;Description automatically generated">
            <a:extLst>
              <a:ext uri="{FF2B5EF4-FFF2-40B4-BE49-F238E27FC236}">
                <a16:creationId xmlns:a16="http://schemas.microsoft.com/office/drawing/2014/main" id="{A1B44D32-7893-E02A-F2DC-5AE25A6BB0BD}"/>
              </a:ext>
            </a:extLst>
          </p:cNvPr>
          <p:cNvPicPr>
            <a:picLocks noChangeAspect="1"/>
          </p:cNvPicPr>
          <p:nvPr/>
        </p:nvPicPr>
        <p:blipFill>
          <a:blip r:embed="rId2"/>
          <a:stretch>
            <a:fillRect/>
          </a:stretch>
        </p:blipFill>
        <p:spPr>
          <a:xfrm>
            <a:off x="612518" y="2084069"/>
            <a:ext cx="4793644" cy="2696424"/>
          </a:xfrm>
          <a:prstGeom prst="rect">
            <a:avLst/>
          </a:prstGeom>
        </p:spPr>
      </p:pic>
      <p:grpSp>
        <p:nvGrpSpPr>
          <p:cNvPr id="12" name="Group 11">
            <a:extLst>
              <a:ext uri="{FF2B5EF4-FFF2-40B4-BE49-F238E27FC236}">
                <a16:creationId xmlns:a16="http://schemas.microsoft.com/office/drawing/2014/main" id="{9B991AFC-21D0-28BD-C527-F66B1B56F8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64608" y="74723"/>
            <a:ext cx="1821184" cy="2084383"/>
            <a:chOff x="10264608" y="74723"/>
            <a:chExt cx="1821184" cy="2084383"/>
          </a:xfrm>
        </p:grpSpPr>
        <p:sp>
          <p:nvSpPr>
            <p:cNvPr id="13" name="Freeform: Shape 12">
              <a:extLst>
                <a:ext uri="{FF2B5EF4-FFF2-40B4-BE49-F238E27FC236}">
                  <a16:creationId xmlns:a16="http://schemas.microsoft.com/office/drawing/2014/main" id="{D4420C61-30B9-D26F-6720-C32154CA34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1465047" flipV="1">
              <a:off x="11636678" y="400406"/>
              <a:ext cx="413532" cy="36865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61205" h="5864449">
                  <a:moveTo>
                    <a:pt x="2780481" y="-2"/>
                  </a:moveTo>
                  <a:cubicBezTo>
                    <a:pt x="3471109" y="183340"/>
                    <a:pt x="4437309" y="1599245"/>
                    <a:pt x="4737647" y="2234093"/>
                  </a:cubicBezTo>
                  <a:cubicBezTo>
                    <a:pt x="5037985" y="2868941"/>
                    <a:pt x="4730843" y="3539758"/>
                    <a:pt x="4452769" y="4137274"/>
                  </a:cubicBezTo>
                  <a:cubicBezTo>
                    <a:pt x="4174695" y="4734790"/>
                    <a:pt x="3382031" y="5704221"/>
                    <a:pt x="3069205" y="5819190"/>
                  </a:cubicBezTo>
                  <a:cubicBezTo>
                    <a:pt x="2358359" y="6040255"/>
                    <a:pt x="1581959" y="5401313"/>
                    <a:pt x="1076274" y="4985423"/>
                  </a:cubicBezTo>
                  <a:cubicBezTo>
                    <a:pt x="570590" y="4569533"/>
                    <a:pt x="146935" y="3953087"/>
                    <a:pt x="35098" y="3323852"/>
                  </a:cubicBezTo>
                  <a:cubicBezTo>
                    <a:pt x="-92687" y="2646770"/>
                    <a:pt x="136312" y="1688019"/>
                    <a:pt x="593876" y="1134043"/>
                  </a:cubicBezTo>
                  <a:cubicBezTo>
                    <a:pt x="1051440" y="580067"/>
                    <a:pt x="2127808" y="30746"/>
                    <a:pt x="2780481" y="-2"/>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38505720-2558-A390-8612-99A55D48F4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F720743B-9C97-37DF-D56A-D2A9E750BD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7320892">
              <a:off x="11193220" y="1266534"/>
              <a:ext cx="1341234" cy="443910"/>
            </a:xfrm>
            <a:custGeom>
              <a:avLst/>
              <a:gdLst>
                <a:gd name="connsiteX0" fmla="*/ 0 w 1341234"/>
                <a:gd name="connsiteY0" fmla="*/ 254220 h 443910"/>
                <a:gd name="connsiteX1" fmla="*/ 406601 w 1341234"/>
                <a:gd name="connsiteY1" fmla="*/ 0 h 443910"/>
                <a:gd name="connsiteX2" fmla="*/ 457611 w 1341234"/>
                <a:gd name="connsiteY2" fmla="*/ 13676 h 443910"/>
                <a:gd name="connsiteX3" fmla="*/ 1341234 w 1341234"/>
                <a:gd name="connsiteY3" fmla="*/ 259580 h 443910"/>
                <a:gd name="connsiteX4" fmla="*/ 1301190 w 1341234"/>
                <a:gd name="connsiteY4" fmla="*/ 443736 h 443910"/>
                <a:gd name="connsiteX5" fmla="*/ 359344 w 1341234"/>
                <a:gd name="connsiteY5" fmla="*/ 311216 h 443910"/>
                <a:gd name="connsiteX6" fmla="*/ 47147 w 1341234"/>
                <a:gd name="connsiteY6" fmla="*/ 262014 h 443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1234" h="443910">
                  <a:moveTo>
                    <a:pt x="0" y="254220"/>
                  </a:moveTo>
                  <a:lnTo>
                    <a:pt x="406601" y="0"/>
                  </a:lnTo>
                  <a:lnTo>
                    <a:pt x="457611" y="13676"/>
                  </a:lnTo>
                  <a:cubicBezTo>
                    <a:pt x="858001" y="120586"/>
                    <a:pt x="1311317" y="239969"/>
                    <a:pt x="1341234" y="259580"/>
                  </a:cubicBezTo>
                  <a:cubicBezTo>
                    <a:pt x="1337155" y="299693"/>
                    <a:pt x="1315377" y="449736"/>
                    <a:pt x="1301190" y="443736"/>
                  </a:cubicBezTo>
                  <a:cubicBezTo>
                    <a:pt x="1267732" y="445553"/>
                    <a:pt x="557777" y="378967"/>
                    <a:pt x="359344" y="311216"/>
                  </a:cubicBezTo>
                  <a:cubicBezTo>
                    <a:pt x="245881" y="291075"/>
                    <a:pt x="140295" y="276238"/>
                    <a:pt x="47147" y="262014"/>
                  </a:cubicBezTo>
                  <a:close/>
                </a:path>
              </a:pathLst>
            </a:custGeom>
            <a:solidFill>
              <a:schemeClr val="accent3">
                <a:lumMod val="20000"/>
                <a:lumOff val="80000"/>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39C3539A-A126-556F-3B61-690C785C7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8" y="74723"/>
              <a:ext cx="1083994" cy="1037613"/>
            </a:xfrm>
            <a:custGeom>
              <a:avLst/>
              <a:gdLst>
                <a:gd name="connsiteX0" fmla="*/ 886520 w 1083994"/>
                <a:gd name="connsiteY0" fmla="*/ 0 h 1037613"/>
                <a:gd name="connsiteX1" fmla="*/ 990233 w 1083994"/>
                <a:gd name="connsiteY1" fmla="*/ 29654 h 1037613"/>
                <a:gd name="connsiteX2" fmla="*/ 993535 w 1083994"/>
                <a:gd name="connsiteY2" fmla="*/ 43082 h 1037613"/>
                <a:gd name="connsiteX3" fmla="*/ 1051675 w 1083994"/>
                <a:gd name="connsiteY3" fmla="*/ 356973 h 1037613"/>
                <a:gd name="connsiteX4" fmla="*/ 1083975 w 1083994"/>
                <a:gd name="connsiteY4" fmla="*/ 602023 h 1037613"/>
                <a:gd name="connsiteX5" fmla="*/ 966613 w 1083994"/>
                <a:gd name="connsiteY5" fmla="*/ 901753 h 1037613"/>
                <a:gd name="connsiteX6" fmla="*/ 713135 w 1083994"/>
                <a:gd name="connsiteY6" fmla="*/ 1026319 h 1037613"/>
                <a:gd name="connsiteX7" fmla="*/ 318855 w 1083994"/>
                <a:gd name="connsiteY7" fmla="*/ 989106 h 1037613"/>
                <a:gd name="connsiteX8" fmla="*/ 128776 w 1083994"/>
                <a:gd name="connsiteY8" fmla="*/ 649273 h 1037613"/>
                <a:gd name="connsiteX9" fmla="*/ 0 w 1083994"/>
                <a:gd name="connsiteY9" fmla="*/ 49738 h 1037613"/>
                <a:gd name="connsiteX10" fmla="*/ 620956 w 1083994"/>
                <a:gd name="connsiteY10" fmla="*/ 642355 h 1037613"/>
                <a:gd name="connsiteX11" fmla="*/ 886064 w 1083994"/>
                <a:gd name="connsiteY11" fmla="*/ 1039 h 1037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3">
                  <a:moveTo>
                    <a:pt x="886520" y="0"/>
                  </a:moveTo>
                  <a:lnTo>
                    <a:pt x="990233" y="29654"/>
                  </a:lnTo>
                  <a:lnTo>
                    <a:pt x="993535" y="43082"/>
                  </a:lnTo>
                  <a:cubicBezTo>
                    <a:pt x="1016489" y="140998"/>
                    <a:pt x="1041157" y="264776"/>
                    <a:pt x="1051675" y="356973"/>
                  </a:cubicBezTo>
                  <a:lnTo>
                    <a:pt x="1083975" y="602023"/>
                  </a:lnTo>
                  <a:cubicBezTo>
                    <a:pt x="1084789" y="765231"/>
                    <a:pt x="1059669" y="806637"/>
                    <a:pt x="966613" y="901753"/>
                  </a:cubicBezTo>
                  <a:cubicBezTo>
                    <a:pt x="910153" y="966250"/>
                    <a:pt x="821095" y="1011760"/>
                    <a:pt x="713135" y="1026319"/>
                  </a:cubicBezTo>
                  <a:cubicBezTo>
                    <a:pt x="605175" y="1040878"/>
                    <a:pt x="416248" y="1051946"/>
                    <a:pt x="318855" y="989106"/>
                  </a:cubicBezTo>
                  <a:cubicBezTo>
                    <a:pt x="221462" y="926265"/>
                    <a:pt x="147001" y="727446"/>
                    <a:pt x="128776" y="649273"/>
                  </a:cubicBezTo>
                  <a:cubicBezTo>
                    <a:pt x="93895" y="519198"/>
                    <a:pt x="28063" y="235695"/>
                    <a:pt x="0" y="49738"/>
                  </a:cubicBezTo>
                  <a:cubicBezTo>
                    <a:pt x="152500" y="20987"/>
                    <a:pt x="429040" y="429202"/>
                    <a:pt x="620956" y="642355"/>
                  </a:cubicBezTo>
                  <a:cubicBezTo>
                    <a:pt x="695371" y="468649"/>
                    <a:pt x="814439" y="166732"/>
                    <a:pt x="886064" y="1039"/>
                  </a:cubicBezTo>
                  <a:close/>
                </a:path>
              </a:pathLst>
            </a:cu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E5089FB1-F28D-0DD0-436F-D094F3C823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9842612" flipH="1" flipV="1">
              <a:off x="10264609" y="74723"/>
              <a:ext cx="1083994" cy="1037611"/>
            </a:xfrm>
            <a:custGeom>
              <a:avLst/>
              <a:gdLst>
                <a:gd name="connsiteX0" fmla="*/ 886519 w 1083994"/>
                <a:gd name="connsiteY0" fmla="*/ 0 h 1037611"/>
                <a:gd name="connsiteX1" fmla="*/ 990233 w 1083994"/>
                <a:gd name="connsiteY1" fmla="*/ 29654 h 1037611"/>
                <a:gd name="connsiteX2" fmla="*/ 993535 w 1083994"/>
                <a:gd name="connsiteY2" fmla="*/ 43080 h 1037611"/>
                <a:gd name="connsiteX3" fmla="*/ 1051675 w 1083994"/>
                <a:gd name="connsiteY3" fmla="*/ 356971 h 1037611"/>
                <a:gd name="connsiteX4" fmla="*/ 1083975 w 1083994"/>
                <a:gd name="connsiteY4" fmla="*/ 602021 h 1037611"/>
                <a:gd name="connsiteX5" fmla="*/ 966613 w 1083994"/>
                <a:gd name="connsiteY5" fmla="*/ 901751 h 1037611"/>
                <a:gd name="connsiteX6" fmla="*/ 713135 w 1083994"/>
                <a:gd name="connsiteY6" fmla="*/ 1026317 h 1037611"/>
                <a:gd name="connsiteX7" fmla="*/ 318855 w 1083994"/>
                <a:gd name="connsiteY7" fmla="*/ 989104 h 1037611"/>
                <a:gd name="connsiteX8" fmla="*/ 128776 w 1083994"/>
                <a:gd name="connsiteY8" fmla="*/ 649271 h 1037611"/>
                <a:gd name="connsiteX9" fmla="*/ 0 w 1083994"/>
                <a:gd name="connsiteY9" fmla="*/ 49736 h 1037611"/>
                <a:gd name="connsiteX10" fmla="*/ 620956 w 1083994"/>
                <a:gd name="connsiteY10" fmla="*/ 642353 h 1037611"/>
                <a:gd name="connsiteX11" fmla="*/ 886064 w 1083994"/>
                <a:gd name="connsiteY11" fmla="*/ 1037 h 1037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83994" h="1037611">
                  <a:moveTo>
                    <a:pt x="886519" y="0"/>
                  </a:moveTo>
                  <a:lnTo>
                    <a:pt x="990233" y="29654"/>
                  </a:lnTo>
                  <a:lnTo>
                    <a:pt x="993535" y="43080"/>
                  </a:lnTo>
                  <a:cubicBezTo>
                    <a:pt x="1016489" y="140996"/>
                    <a:pt x="1041157" y="264774"/>
                    <a:pt x="1051675" y="356971"/>
                  </a:cubicBezTo>
                  <a:lnTo>
                    <a:pt x="1083975" y="602021"/>
                  </a:lnTo>
                  <a:cubicBezTo>
                    <a:pt x="1084789" y="765229"/>
                    <a:pt x="1059669" y="806635"/>
                    <a:pt x="966613" y="901751"/>
                  </a:cubicBezTo>
                  <a:cubicBezTo>
                    <a:pt x="910153" y="966248"/>
                    <a:pt x="821095" y="1011758"/>
                    <a:pt x="713135" y="1026317"/>
                  </a:cubicBezTo>
                  <a:cubicBezTo>
                    <a:pt x="605175" y="1040876"/>
                    <a:pt x="416248" y="1051944"/>
                    <a:pt x="318855" y="989104"/>
                  </a:cubicBezTo>
                  <a:cubicBezTo>
                    <a:pt x="221462" y="926263"/>
                    <a:pt x="147001" y="727444"/>
                    <a:pt x="128776" y="649271"/>
                  </a:cubicBezTo>
                  <a:cubicBezTo>
                    <a:pt x="93895" y="519196"/>
                    <a:pt x="28063" y="235693"/>
                    <a:pt x="0" y="49736"/>
                  </a:cubicBezTo>
                  <a:cubicBezTo>
                    <a:pt x="152500" y="20985"/>
                    <a:pt x="429040" y="429200"/>
                    <a:pt x="620956" y="642353"/>
                  </a:cubicBezTo>
                  <a:cubicBezTo>
                    <a:pt x="695371" y="468647"/>
                    <a:pt x="814439" y="166730"/>
                    <a:pt x="886064" y="1037"/>
                  </a:cubicBezTo>
                  <a:close/>
                </a:path>
              </a:pathLst>
            </a:custGeom>
            <a:solidFill>
              <a:schemeClr val="accent4">
                <a:lumMod val="40000"/>
                <a:lumOff val="6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6096000" y="2596243"/>
            <a:ext cx="5267826" cy="3573493"/>
          </a:xfrm>
        </p:spPr>
        <p:txBody>
          <a:bodyPr>
            <a:normAutofit fontScale="92500" lnSpcReduction="10000"/>
          </a:bodyPr>
          <a:lstStyle/>
          <a:p>
            <a:pPr marL="0" indent="0">
              <a:buNone/>
            </a:pPr>
            <a:r>
              <a:rPr lang="en-US" b="1" u="sng" dirty="0">
                <a:solidFill>
                  <a:schemeClr val="tx2"/>
                </a:solidFill>
              </a:rPr>
              <a:t>Proposed Staff </a:t>
            </a:r>
          </a:p>
          <a:p>
            <a:pPr lvl="1"/>
            <a:r>
              <a:rPr lang="en-US" sz="2800" b="1" dirty="0">
                <a:solidFill>
                  <a:schemeClr val="tx2"/>
                </a:solidFill>
              </a:rPr>
              <a:t>Parks Maintenance </a:t>
            </a:r>
            <a:r>
              <a:rPr lang="en-US" sz="2800" dirty="0">
                <a:solidFill>
                  <a:schemeClr val="tx2"/>
                </a:solidFill>
              </a:rPr>
              <a:t>(two)     Parks</a:t>
            </a:r>
          </a:p>
          <a:p>
            <a:pPr lvl="1"/>
            <a:r>
              <a:rPr lang="en-US" sz="2800" b="1" dirty="0">
                <a:solidFill>
                  <a:schemeClr val="tx2"/>
                </a:solidFill>
              </a:rPr>
              <a:t>Facilities Maintenance        </a:t>
            </a:r>
            <a:r>
              <a:rPr lang="en-US" sz="2800" dirty="0">
                <a:solidFill>
                  <a:schemeClr val="tx2"/>
                </a:solidFill>
              </a:rPr>
              <a:t>Public Works</a:t>
            </a:r>
          </a:p>
          <a:p>
            <a:pPr lvl="1"/>
            <a:r>
              <a:rPr lang="en-US" sz="2800" b="1" dirty="0">
                <a:solidFill>
                  <a:schemeClr val="tx2"/>
                </a:solidFill>
              </a:rPr>
              <a:t>Development technologist  </a:t>
            </a:r>
            <a:r>
              <a:rPr lang="en-US" sz="2800" dirty="0">
                <a:solidFill>
                  <a:schemeClr val="tx2"/>
                </a:solidFill>
              </a:rPr>
              <a:t>Engineering</a:t>
            </a:r>
          </a:p>
          <a:p>
            <a:pPr lvl="1"/>
            <a:r>
              <a:rPr lang="en-US" sz="2800" b="1" dirty="0">
                <a:solidFill>
                  <a:schemeClr val="tx2"/>
                </a:solidFill>
              </a:rPr>
              <a:t>Community Safety Coordinator</a:t>
            </a:r>
          </a:p>
          <a:p>
            <a:pPr marL="457200" lvl="1" indent="0">
              <a:buNone/>
            </a:pPr>
            <a:r>
              <a:rPr lang="en-US" sz="2800" dirty="0">
                <a:solidFill>
                  <a:schemeClr val="tx2"/>
                </a:solidFill>
              </a:rPr>
              <a:t>   RCMP</a:t>
            </a:r>
          </a:p>
          <a:p>
            <a:pPr marL="457200" lvl="1" indent="0">
              <a:buNone/>
            </a:pPr>
            <a:endParaRPr lang="en-US" sz="1600" dirty="0">
              <a:solidFill>
                <a:schemeClr val="tx2"/>
              </a:solidFill>
            </a:endParaRPr>
          </a:p>
          <a:p>
            <a:pPr marL="457200" lvl="1" indent="0">
              <a:buNone/>
            </a:pPr>
            <a:endParaRPr lang="en-US" sz="1600" dirty="0">
              <a:solidFill>
                <a:schemeClr val="tx2"/>
              </a:solidFill>
            </a:endParaRPr>
          </a:p>
          <a:p>
            <a:pPr marL="457200" lvl="1" indent="0">
              <a:buNone/>
            </a:pPr>
            <a:endParaRPr lang="en-US" sz="1600" dirty="0">
              <a:solidFill>
                <a:schemeClr val="tx2"/>
              </a:solidFill>
            </a:endParaRPr>
          </a:p>
        </p:txBody>
      </p:sp>
    </p:spTree>
    <p:extLst>
      <p:ext uri="{BB962C8B-B14F-4D97-AF65-F5344CB8AC3E}">
        <p14:creationId xmlns:p14="http://schemas.microsoft.com/office/powerpoint/2010/main" val="2862967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a:xfrm>
            <a:off x="5868557" y="1138036"/>
            <a:ext cx="5444382" cy="1402470"/>
          </a:xfrm>
        </p:spPr>
        <p:txBody>
          <a:bodyPr anchor="t">
            <a:normAutofit/>
          </a:bodyPr>
          <a:lstStyle/>
          <a:p>
            <a:r>
              <a:rPr lang="en-US" sz="3600" dirty="0"/>
              <a:t>2024 Operational Projects</a:t>
            </a:r>
          </a:p>
        </p:txBody>
      </p:sp>
      <p:pic>
        <p:nvPicPr>
          <p:cNvPr id="5" name="Picture 4" descr="White puzzle with one red piece">
            <a:extLst>
              <a:ext uri="{FF2B5EF4-FFF2-40B4-BE49-F238E27FC236}">
                <a16:creationId xmlns:a16="http://schemas.microsoft.com/office/drawing/2014/main" id="{6D1A88F3-A2B4-FEB4-7C74-FF98ED720287}"/>
              </a:ext>
            </a:extLst>
          </p:cNvPr>
          <p:cNvPicPr>
            <a:picLocks noChangeAspect="1"/>
          </p:cNvPicPr>
          <p:nvPr/>
        </p:nvPicPr>
        <p:blipFill rotWithShape="1">
          <a:blip r:embed="rId2"/>
          <a:srcRect l="29677" r="28073"/>
          <a:stretch/>
        </p:blipFill>
        <p:spPr>
          <a:xfrm>
            <a:off x="-1" y="10"/>
            <a:ext cx="5151179" cy="6857990"/>
          </a:xfrm>
          <a:prstGeom prst="rect">
            <a:avLst/>
          </a:prstGeom>
        </p:spPr>
      </p:pic>
      <p:cxnSp>
        <p:nvCxnSpPr>
          <p:cNvPr id="9" name="Straight Connector 8">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971697"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5868557" y="2551176"/>
            <a:ext cx="5444382" cy="3591207"/>
          </a:xfrm>
        </p:spPr>
        <p:txBody>
          <a:bodyPr>
            <a:normAutofit/>
          </a:bodyPr>
          <a:lstStyle/>
          <a:p>
            <a:r>
              <a:rPr lang="en-US" sz="2000" dirty="0"/>
              <a:t>Share point</a:t>
            </a:r>
          </a:p>
          <a:p>
            <a:r>
              <a:rPr lang="en-US" sz="2000" dirty="0"/>
              <a:t>Community Services Master Plan</a:t>
            </a:r>
          </a:p>
          <a:p>
            <a:r>
              <a:rPr lang="en-US" sz="2000" dirty="0"/>
              <a:t>Managing people training and delivery</a:t>
            </a:r>
          </a:p>
          <a:p>
            <a:r>
              <a:rPr lang="en-US" sz="2000" dirty="0"/>
              <a:t>Communications plan in conjunction with the solidified strategic plan</a:t>
            </a:r>
          </a:p>
        </p:txBody>
      </p:sp>
    </p:spTree>
    <p:extLst>
      <p:ext uri="{BB962C8B-B14F-4D97-AF65-F5344CB8AC3E}">
        <p14:creationId xmlns:p14="http://schemas.microsoft.com/office/powerpoint/2010/main" val="260489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3D1B6-70C5-7119-3475-27C90FB026B1}"/>
              </a:ext>
            </a:extLst>
          </p:cNvPr>
          <p:cNvSpPr>
            <a:spLocks noGrp="1"/>
          </p:cNvSpPr>
          <p:nvPr>
            <p:ph type="title"/>
          </p:nvPr>
        </p:nvSpPr>
        <p:spPr/>
        <p:txBody>
          <a:bodyPr/>
          <a:lstStyle/>
          <a:p>
            <a:r>
              <a:rPr lang="en-CA" dirty="0"/>
              <a:t>2024 Capital Carry Forward Projects</a:t>
            </a:r>
          </a:p>
        </p:txBody>
      </p:sp>
      <p:sp>
        <p:nvSpPr>
          <p:cNvPr id="3" name="Content Placeholder 2">
            <a:extLst>
              <a:ext uri="{FF2B5EF4-FFF2-40B4-BE49-F238E27FC236}">
                <a16:creationId xmlns:a16="http://schemas.microsoft.com/office/drawing/2014/main" id="{D69636AE-E1DC-914A-140B-7D71D0D49C21}"/>
              </a:ext>
            </a:extLst>
          </p:cNvPr>
          <p:cNvSpPr>
            <a:spLocks noGrp="1"/>
          </p:cNvSpPr>
          <p:nvPr>
            <p:ph idx="1"/>
          </p:nvPr>
        </p:nvSpPr>
        <p:spPr/>
        <p:txBody>
          <a:bodyPr/>
          <a:lstStyle/>
          <a:p>
            <a:pPr marL="0" indent="0">
              <a:buNone/>
            </a:pPr>
            <a:r>
              <a:rPr lang="en-CA" dirty="0"/>
              <a:t>Parks</a:t>
            </a:r>
          </a:p>
          <a:p>
            <a:r>
              <a:rPr lang="en-CA" dirty="0"/>
              <a:t>Trail bay sidewalk</a:t>
            </a:r>
          </a:p>
          <a:p>
            <a:r>
              <a:rPr lang="en-CA" dirty="0"/>
              <a:t>Parks infrastructure renewal</a:t>
            </a:r>
          </a:p>
          <a:p>
            <a:r>
              <a:rPr lang="en-CA" dirty="0"/>
              <a:t>Irrigation system upgrades</a:t>
            </a:r>
          </a:p>
          <a:p>
            <a:r>
              <a:rPr lang="en-CA" dirty="0"/>
              <a:t>Annual trail renewal</a:t>
            </a:r>
          </a:p>
          <a:p>
            <a:r>
              <a:rPr lang="en-CA" dirty="0"/>
              <a:t>New equipment for Hackett park outdoor stage</a:t>
            </a:r>
          </a:p>
          <a:p>
            <a:r>
              <a:rPr lang="en-CA" dirty="0"/>
              <a:t>Sandy Hook tot park gazebo</a:t>
            </a:r>
          </a:p>
        </p:txBody>
      </p:sp>
    </p:spTree>
    <p:extLst>
      <p:ext uri="{BB962C8B-B14F-4D97-AF65-F5344CB8AC3E}">
        <p14:creationId xmlns:p14="http://schemas.microsoft.com/office/powerpoint/2010/main" val="40489257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2024 Capital Requests</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a:t>Parks:</a:t>
            </a:r>
          </a:p>
          <a:p>
            <a:r>
              <a:rPr lang="en-US" dirty="0"/>
              <a:t>Kinnikinnick park ground water well</a:t>
            </a:r>
          </a:p>
          <a:p>
            <a:r>
              <a:rPr lang="en-US" dirty="0"/>
              <a:t>Friendship park washroom renewal</a:t>
            </a:r>
          </a:p>
          <a:p>
            <a:r>
              <a:rPr lang="en-US" dirty="0"/>
              <a:t>Park/playground improvements</a:t>
            </a:r>
          </a:p>
          <a:p>
            <a:pPr marL="0" indent="0">
              <a:buNone/>
            </a:pPr>
            <a:endParaRPr lang="en-US" dirty="0"/>
          </a:p>
          <a:p>
            <a:pPr marL="0" indent="0">
              <a:buNone/>
            </a:pPr>
            <a:endParaRPr lang="en-US" dirty="0"/>
          </a:p>
          <a:p>
            <a:pPr marL="0" indent="0">
              <a:buNone/>
            </a:pPr>
            <a:r>
              <a:rPr lang="en-US" dirty="0"/>
              <a:t>Facilities:</a:t>
            </a:r>
          </a:p>
          <a:p>
            <a:r>
              <a:rPr lang="en-US" dirty="0"/>
              <a:t>Refinish concrete floor (Seaside)</a:t>
            </a:r>
          </a:p>
          <a:p>
            <a:r>
              <a:rPr lang="en-US" dirty="0"/>
              <a:t>Drainage repairs (Rockwood)</a:t>
            </a:r>
          </a:p>
          <a:p>
            <a:r>
              <a:rPr lang="en-US" dirty="0"/>
              <a:t>Accessibility upgrades (District-wide)</a:t>
            </a:r>
          </a:p>
          <a:p>
            <a:endParaRPr lang="en-US" dirty="0"/>
          </a:p>
        </p:txBody>
      </p:sp>
    </p:spTree>
    <p:extLst>
      <p:ext uri="{BB962C8B-B14F-4D97-AF65-F5344CB8AC3E}">
        <p14:creationId xmlns:p14="http://schemas.microsoft.com/office/powerpoint/2010/main" val="1629371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2000" y="1138036"/>
            <a:ext cx="4085665" cy="1402470"/>
          </a:xfrm>
        </p:spPr>
        <p:txBody>
          <a:bodyPr anchor="t">
            <a:normAutofit/>
          </a:bodyPr>
          <a:lstStyle/>
          <a:p>
            <a:r>
              <a:rPr lang="en-US" sz="3200" dirty="0"/>
              <a:t>Conclusion	</a:t>
            </a:r>
          </a:p>
        </p:txBody>
      </p:sp>
      <p:cxnSp>
        <p:nvCxnSpPr>
          <p:cNvPr id="10" name="Straight Connector 9">
            <a:extLst>
              <a:ext uri="{FF2B5EF4-FFF2-40B4-BE49-F238E27FC236}">
                <a16:creationId xmlns:a16="http://schemas.microsoft.com/office/drawing/2014/main" id="{1503BFE4-729B-D9D0-C17B-501E6AF112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762000" y="2551176"/>
            <a:ext cx="4085665" cy="3591207"/>
          </a:xfrm>
        </p:spPr>
        <p:txBody>
          <a:bodyPr>
            <a:normAutofit/>
          </a:bodyPr>
          <a:lstStyle/>
          <a:p>
            <a:pPr marL="0" indent="0" algn="ctr">
              <a:buNone/>
            </a:pPr>
            <a:r>
              <a:rPr lang="en-US" sz="2000" dirty="0"/>
              <a:t>The division of Corporate and Community Services created change in 2023. We are planning for a collaborative and cohesive 2024. We are working to be in line with the council strategic plan as a cohesive division, reaching our goals and continuing to contribute to the community.</a:t>
            </a:r>
          </a:p>
        </p:txBody>
      </p:sp>
      <p:pic>
        <p:nvPicPr>
          <p:cNvPr id="5" name="Picture 4" descr="A person running on a beach&#10;&#10;Description automatically generated with medium confidence">
            <a:extLst>
              <a:ext uri="{FF2B5EF4-FFF2-40B4-BE49-F238E27FC236}">
                <a16:creationId xmlns:a16="http://schemas.microsoft.com/office/drawing/2014/main" id="{2AF15029-7DE3-EF93-7657-3F5D148DA3EB}"/>
              </a:ext>
            </a:extLst>
          </p:cNvPr>
          <p:cNvPicPr>
            <a:picLocks noChangeAspect="1"/>
          </p:cNvPicPr>
          <p:nvPr/>
        </p:nvPicPr>
        <p:blipFill rotWithShape="1">
          <a:blip r:embed="rId2"/>
          <a:srcRect l="36096" r="2" b="2"/>
          <a:stretch/>
        </p:blipFill>
        <p:spPr>
          <a:xfrm>
            <a:off x="5650992" y="10"/>
            <a:ext cx="6541008" cy="6857990"/>
          </a:xfrm>
          <a:prstGeom prst="rect">
            <a:avLst/>
          </a:prstGeom>
        </p:spPr>
      </p:pic>
    </p:spTree>
    <p:extLst>
      <p:ext uri="{BB962C8B-B14F-4D97-AF65-F5344CB8AC3E}">
        <p14:creationId xmlns:p14="http://schemas.microsoft.com/office/powerpoint/2010/main" val="36517949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D473-7973-A84B-B0BB-0AF9EEC65BE9}"/>
              </a:ext>
            </a:extLst>
          </p:cNvPr>
          <p:cNvSpPr>
            <a:spLocks noGrp="1"/>
          </p:cNvSpPr>
          <p:nvPr>
            <p:ph type="ctrTitle"/>
          </p:nvPr>
        </p:nvSpPr>
        <p:spPr>
          <a:xfrm>
            <a:off x="505839" y="2257224"/>
            <a:ext cx="11128442" cy="1540451"/>
          </a:xfrm>
        </p:spPr>
        <p:txBody>
          <a:bodyPr>
            <a:normAutofit fontScale="90000"/>
          </a:bodyPr>
          <a:lstStyle/>
          <a:p>
            <a:r>
              <a:rPr lang="en-US" dirty="0"/>
              <a:t>2024 ENGINEERING AND OPERATIONS</a:t>
            </a:r>
            <a:br>
              <a:rPr lang="en-US" dirty="0"/>
            </a:br>
            <a:r>
              <a:rPr lang="en-US" dirty="0"/>
              <a:t>Budget Presentation</a:t>
            </a:r>
          </a:p>
        </p:txBody>
      </p:sp>
      <p:sp>
        <p:nvSpPr>
          <p:cNvPr id="3" name="Subtitle 2">
            <a:extLst>
              <a:ext uri="{FF2B5EF4-FFF2-40B4-BE49-F238E27FC236}">
                <a16:creationId xmlns:a16="http://schemas.microsoft.com/office/drawing/2014/main" id="{230BA837-50D9-6943-9892-4FBCDE5FF670}"/>
              </a:ext>
            </a:extLst>
          </p:cNvPr>
          <p:cNvSpPr>
            <a:spLocks noGrp="1"/>
          </p:cNvSpPr>
          <p:nvPr>
            <p:ph type="subTitle" idx="1"/>
          </p:nvPr>
        </p:nvSpPr>
        <p:spPr/>
        <p:txBody>
          <a:bodyPr/>
          <a:lstStyle/>
          <a:p>
            <a:r>
              <a:rPr lang="en-US" dirty="0"/>
              <a:t>Kirn Dhillon</a:t>
            </a:r>
            <a:br>
              <a:rPr lang="en-US" dirty="0"/>
            </a:br>
            <a:r>
              <a:rPr lang="en-US" dirty="0"/>
              <a:t>Director of Engineering and Operations</a:t>
            </a:r>
          </a:p>
          <a:p>
            <a:endParaRPr lang="en-US" dirty="0"/>
          </a:p>
        </p:txBody>
      </p:sp>
      <p:sp>
        <p:nvSpPr>
          <p:cNvPr id="5" name="TextBox 4">
            <a:extLst>
              <a:ext uri="{FF2B5EF4-FFF2-40B4-BE49-F238E27FC236}">
                <a16:creationId xmlns:a16="http://schemas.microsoft.com/office/drawing/2014/main" id="{DE46BD9B-2E62-0E4E-9BF8-D29534FEF233}"/>
              </a:ext>
            </a:extLst>
          </p:cNvPr>
          <p:cNvSpPr txBox="1"/>
          <p:nvPr/>
        </p:nvSpPr>
        <p:spPr>
          <a:xfrm>
            <a:off x="5208608" y="10532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28347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Division Overview</a:t>
            </a:r>
          </a:p>
        </p:txBody>
      </p:sp>
      <p:graphicFrame>
        <p:nvGraphicFramePr>
          <p:cNvPr id="12" name="Content Placeholder 3">
            <a:extLst>
              <a:ext uri="{FF2B5EF4-FFF2-40B4-BE49-F238E27FC236}">
                <a16:creationId xmlns:a16="http://schemas.microsoft.com/office/drawing/2014/main" id="{519D326D-DA63-4904-9E9E-41BDF622CE38}"/>
              </a:ext>
            </a:extLst>
          </p:cNvPr>
          <p:cNvGraphicFramePr>
            <a:graphicFrameLocks noGrp="1"/>
          </p:cNvGraphicFramePr>
          <p:nvPr>
            <p:ph idx="1"/>
          </p:nvPr>
        </p:nvGraphicFramePr>
        <p:xfrm>
          <a:off x="801189" y="1364051"/>
          <a:ext cx="10552611"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290528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DAEF768-6AA7-4220-9D99-46886A6AD359}"/>
              </a:ext>
            </a:extLst>
          </p:cNvPr>
          <p:cNvPicPr>
            <a:picLocks noChangeAspect="1"/>
          </p:cNvPicPr>
          <p:nvPr/>
        </p:nvPicPr>
        <p:blipFill>
          <a:blip r:embed="rId3"/>
          <a:stretch>
            <a:fillRect/>
          </a:stretch>
        </p:blipFill>
        <p:spPr>
          <a:xfrm>
            <a:off x="2991255" y="2760055"/>
            <a:ext cx="902286" cy="883997"/>
          </a:xfrm>
          <a:prstGeom prst="rect">
            <a:avLst/>
          </a:prstGeom>
        </p:spPr>
      </p:pic>
      <p:sp>
        <p:nvSpPr>
          <p:cNvPr id="14" name="TextBox 13">
            <a:extLst>
              <a:ext uri="{FF2B5EF4-FFF2-40B4-BE49-F238E27FC236}">
                <a16:creationId xmlns:a16="http://schemas.microsoft.com/office/drawing/2014/main" id="{8440F254-7A95-47F1-9BA2-06ED812C8E6F}"/>
              </a:ext>
            </a:extLst>
          </p:cNvPr>
          <p:cNvSpPr txBox="1"/>
          <p:nvPr/>
        </p:nvSpPr>
        <p:spPr>
          <a:xfrm>
            <a:off x="1132324" y="3017387"/>
            <a:ext cx="2093976" cy="369332"/>
          </a:xfrm>
          <a:prstGeom prst="rect">
            <a:avLst/>
          </a:prstGeom>
          <a:noFill/>
        </p:spPr>
        <p:txBody>
          <a:bodyPr wrap="square" rtlCol="0">
            <a:spAutoFit/>
          </a:bodyPr>
          <a:lstStyle/>
          <a:p>
            <a:r>
              <a:rPr lang="en-US" b="1" dirty="0">
                <a:solidFill>
                  <a:srgbClr val="1C5F6D"/>
                </a:solidFill>
              </a:rPr>
              <a:t>WASTEWATER</a:t>
            </a:r>
          </a:p>
        </p:txBody>
      </p:sp>
      <p:sp>
        <p:nvSpPr>
          <p:cNvPr id="16" name="TextBox 15">
            <a:extLst>
              <a:ext uri="{FF2B5EF4-FFF2-40B4-BE49-F238E27FC236}">
                <a16:creationId xmlns:a16="http://schemas.microsoft.com/office/drawing/2014/main" id="{1FFDE659-3363-4978-8B6B-EBCF01242364}"/>
              </a:ext>
            </a:extLst>
          </p:cNvPr>
          <p:cNvSpPr txBox="1"/>
          <p:nvPr/>
        </p:nvSpPr>
        <p:spPr>
          <a:xfrm>
            <a:off x="2197259" y="9449127"/>
            <a:ext cx="7028495" cy="886968"/>
          </a:xfrm>
          <a:prstGeom prst="rect">
            <a:avLst/>
          </a:prstGeom>
          <a:noFill/>
        </p:spPr>
        <p:txBody>
          <a:bodyPr wrap="square" rtlCol="0">
            <a:spAutoFit/>
          </a:bodyPr>
          <a:lstStyle/>
          <a:p>
            <a:r>
              <a:rPr lang="en-US" sz="900">
                <a:hlinkClick r:id="rId4" tooltip="https://en.wikipedia.org/wiki/Resource_recovery"/>
              </a:rPr>
              <a:t>This Photo</a:t>
            </a:r>
            <a:r>
              <a:rPr lang="en-US" sz="900"/>
              <a:t> by Unknown Author is licensed under </a:t>
            </a:r>
            <a:r>
              <a:rPr lang="en-US" sz="900">
                <a:hlinkClick r:id="rId5" tooltip="https://creativecommons.org/licenses/by-sa/3.0/"/>
              </a:rPr>
              <a:t>CC BY-SA</a:t>
            </a:r>
            <a:endParaRPr lang="en-US" sz="900"/>
          </a:p>
        </p:txBody>
      </p:sp>
      <p:sp>
        <p:nvSpPr>
          <p:cNvPr id="25" name="TextBox 24">
            <a:extLst>
              <a:ext uri="{FF2B5EF4-FFF2-40B4-BE49-F238E27FC236}">
                <a16:creationId xmlns:a16="http://schemas.microsoft.com/office/drawing/2014/main" id="{C0D817BB-54D7-4DF9-9358-88DBED743C83}"/>
              </a:ext>
            </a:extLst>
          </p:cNvPr>
          <p:cNvSpPr txBox="1"/>
          <p:nvPr/>
        </p:nvSpPr>
        <p:spPr>
          <a:xfrm>
            <a:off x="4487926" y="1125518"/>
            <a:ext cx="2093976" cy="923330"/>
          </a:xfrm>
          <a:prstGeom prst="rect">
            <a:avLst/>
          </a:prstGeom>
          <a:noFill/>
        </p:spPr>
        <p:txBody>
          <a:bodyPr wrap="square" rtlCol="0">
            <a:spAutoFit/>
          </a:bodyPr>
          <a:lstStyle/>
          <a:p>
            <a:r>
              <a:rPr lang="en-US" b="1" dirty="0">
                <a:solidFill>
                  <a:srgbClr val="1C5F6D"/>
                </a:solidFill>
              </a:rPr>
              <a:t>ACTIVE TRANSPORTATION</a:t>
            </a:r>
            <a:br>
              <a:rPr lang="en-US" b="1" dirty="0">
                <a:solidFill>
                  <a:srgbClr val="1C5F6D"/>
                </a:solidFill>
              </a:rPr>
            </a:br>
            <a:r>
              <a:rPr lang="en-US" b="1" dirty="0">
                <a:solidFill>
                  <a:srgbClr val="1C5F6D"/>
                </a:solidFill>
              </a:rPr>
              <a:t>PROJECTS</a:t>
            </a:r>
          </a:p>
        </p:txBody>
      </p:sp>
      <p:sp>
        <p:nvSpPr>
          <p:cNvPr id="28" name="TextBox 27">
            <a:extLst>
              <a:ext uri="{FF2B5EF4-FFF2-40B4-BE49-F238E27FC236}">
                <a16:creationId xmlns:a16="http://schemas.microsoft.com/office/drawing/2014/main" id="{F2A6D048-2A17-4DEA-BCB3-12FCF6B83475}"/>
              </a:ext>
            </a:extLst>
          </p:cNvPr>
          <p:cNvSpPr txBox="1"/>
          <p:nvPr/>
        </p:nvSpPr>
        <p:spPr>
          <a:xfrm>
            <a:off x="5760371" y="9400022"/>
            <a:ext cx="7028495" cy="886968"/>
          </a:xfrm>
          <a:prstGeom prst="rect">
            <a:avLst/>
          </a:prstGeom>
          <a:noFill/>
        </p:spPr>
        <p:txBody>
          <a:bodyPr wrap="square" rtlCol="0">
            <a:spAutoFit/>
          </a:bodyPr>
          <a:lstStyle/>
          <a:p>
            <a:r>
              <a:rPr lang="en-US" sz="900">
                <a:hlinkClick r:id="rId4" tooltip="https://en.wikipedia.org/wiki/Resource_recovery"/>
              </a:rPr>
              <a:t>This Photo</a:t>
            </a:r>
            <a:r>
              <a:rPr lang="en-US" sz="900"/>
              <a:t> by Unknown Author is licensed under </a:t>
            </a:r>
            <a:r>
              <a:rPr lang="en-US" sz="900">
                <a:hlinkClick r:id="rId5" tooltip="https://creativecommons.org/licenses/by-sa/3.0/"/>
              </a:rPr>
              <a:t>CC BY-SA</a:t>
            </a:r>
            <a:endParaRPr lang="en-US" sz="900"/>
          </a:p>
        </p:txBody>
      </p:sp>
      <p:sp>
        <p:nvSpPr>
          <p:cNvPr id="29" name="TextBox 28">
            <a:extLst>
              <a:ext uri="{FF2B5EF4-FFF2-40B4-BE49-F238E27FC236}">
                <a16:creationId xmlns:a16="http://schemas.microsoft.com/office/drawing/2014/main" id="{40569C28-21A9-4CF0-8A2A-F93088EA3C44}"/>
              </a:ext>
            </a:extLst>
          </p:cNvPr>
          <p:cNvSpPr txBox="1"/>
          <p:nvPr/>
        </p:nvSpPr>
        <p:spPr>
          <a:xfrm>
            <a:off x="4487926" y="2760055"/>
            <a:ext cx="2093976" cy="923330"/>
          </a:xfrm>
          <a:prstGeom prst="rect">
            <a:avLst/>
          </a:prstGeom>
          <a:noFill/>
        </p:spPr>
        <p:txBody>
          <a:bodyPr wrap="square" rtlCol="0">
            <a:spAutoFit/>
          </a:bodyPr>
          <a:lstStyle/>
          <a:p>
            <a:r>
              <a:rPr lang="en-US" b="1" dirty="0">
                <a:solidFill>
                  <a:srgbClr val="1C5F6D"/>
                </a:solidFill>
              </a:rPr>
              <a:t>MAJOR </a:t>
            </a:r>
            <a:br>
              <a:rPr lang="en-US" b="1" dirty="0">
                <a:solidFill>
                  <a:srgbClr val="1C5F6D"/>
                </a:solidFill>
              </a:rPr>
            </a:br>
            <a:r>
              <a:rPr lang="en-US" b="1" dirty="0">
                <a:solidFill>
                  <a:srgbClr val="1C5F6D"/>
                </a:solidFill>
              </a:rPr>
              <a:t>MUNICIPAL CONSTRUCTION</a:t>
            </a:r>
          </a:p>
        </p:txBody>
      </p:sp>
      <p:sp>
        <p:nvSpPr>
          <p:cNvPr id="30" name="TextBox 29">
            <a:extLst>
              <a:ext uri="{FF2B5EF4-FFF2-40B4-BE49-F238E27FC236}">
                <a16:creationId xmlns:a16="http://schemas.microsoft.com/office/drawing/2014/main" id="{FE259182-7D7C-43BC-B37A-E6B66A8E1AED}"/>
              </a:ext>
            </a:extLst>
          </p:cNvPr>
          <p:cNvSpPr txBox="1"/>
          <p:nvPr/>
        </p:nvSpPr>
        <p:spPr>
          <a:xfrm>
            <a:off x="4487926" y="4288547"/>
            <a:ext cx="2093976" cy="923330"/>
          </a:xfrm>
          <a:prstGeom prst="rect">
            <a:avLst/>
          </a:prstGeom>
          <a:noFill/>
        </p:spPr>
        <p:txBody>
          <a:bodyPr wrap="square" rtlCol="0">
            <a:spAutoFit/>
          </a:bodyPr>
          <a:lstStyle/>
          <a:p>
            <a:r>
              <a:rPr lang="en-US" b="1" dirty="0">
                <a:solidFill>
                  <a:srgbClr val="1C5F6D"/>
                </a:solidFill>
              </a:rPr>
              <a:t>DOWNTOWN INFRASTRUCTURE REVITALIZATION</a:t>
            </a:r>
          </a:p>
        </p:txBody>
      </p:sp>
      <p:sp>
        <p:nvSpPr>
          <p:cNvPr id="32" name="TextBox 31">
            <a:extLst>
              <a:ext uri="{FF2B5EF4-FFF2-40B4-BE49-F238E27FC236}">
                <a16:creationId xmlns:a16="http://schemas.microsoft.com/office/drawing/2014/main" id="{FDC891C0-C69A-4559-8266-9156C07F9756}"/>
              </a:ext>
            </a:extLst>
          </p:cNvPr>
          <p:cNvSpPr txBox="1"/>
          <p:nvPr/>
        </p:nvSpPr>
        <p:spPr>
          <a:xfrm>
            <a:off x="1128957" y="1293057"/>
            <a:ext cx="2093976" cy="646331"/>
          </a:xfrm>
          <a:prstGeom prst="rect">
            <a:avLst/>
          </a:prstGeom>
          <a:noFill/>
        </p:spPr>
        <p:txBody>
          <a:bodyPr wrap="square" rtlCol="0">
            <a:spAutoFit/>
          </a:bodyPr>
          <a:lstStyle/>
          <a:p>
            <a:r>
              <a:rPr lang="en-US" b="1" dirty="0">
                <a:solidFill>
                  <a:srgbClr val="1C5F6D"/>
                </a:solidFill>
              </a:rPr>
              <a:t>PAVEMENT MANAGEMENT</a:t>
            </a:r>
          </a:p>
        </p:txBody>
      </p:sp>
      <p:sp>
        <p:nvSpPr>
          <p:cNvPr id="37" name="TextBox 36">
            <a:extLst>
              <a:ext uri="{FF2B5EF4-FFF2-40B4-BE49-F238E27FC236}">
                <a16:creationId xmlns:a16="http://schemas.microsoft.com/office/drawing/2014/main" id="{B50A8552-7047-41E0-BFBB-683471DA2B52}"/>
              </a:ext>
            </a:extLst>
          </p:cNvPr>
          <p:cNvSpPr txBox="1"/>
          <p:nvPr/>
        </p:nvSpPr>
        <p:spPr>
          <a:xfrm>
            <a:off x="8041894" y="1123343"/>
            <a:ext cx="2093976" cy="923330"/>
          </a:xfrm>
          <a:prstGeom prst="rect">
            <a:avLst/>
          </a:prstGeom>
          <a:noFill/>
        </p:spPr>
        <p:txBody>
          <a:bodyPr wrap="square" rtlCol="0">
            <a:spAutoFit/>
          </a:bodyPr>
          <a:lstStyle/>
          <a:p>
            <a:r>
              <a:rPr lang="en-US" b="1" dirty="0">
                <a:solidFill>
                  <a:srgbClr val="1C5F6D"/>
                </a:solidFill>
              </a:rPr>
              <a:t>SANITARY AND STORM SEWER RENEWAL</a:t>
            </a:r>
          </a:p>
        </p:txBody>
      </p:sp>
      <p:sp>
        <p:nvSpPr>
          <p:cNvPr id="38" name="TextBox 37">
            <a:extLst>
              <a:ext uri="{FF2B5EF4-FFF2-40B4-BE49-F238E27FC236}">
                <a16:creationId xmlns:a16="http://schemas.microsoft.com/office/drawing/2014/main" id="{575131B2-CB35-479F-8DC6-4027F1F13656}"/>
              </a:ext>
            </a:extLst>
          </p:cNvPr>
          <p:cNvSpPr txBox="1"/>
          <p:nvPr/>
        </p:nvSpPr>
        <p:spPr>
          <a:xfrm>
            <a:off x="8041894" y="3022016"/>
            <a:ext cx="2093976" cy="369332"/>
          </a:xfrm>
          <a:prstGeom prst="rect">
            <a:avLst/>
          </a:prstGeom>
          <a:noFill/>
        </p:spPr>
        <p:txBody>
          <a:bodyPr wrap="square" rtlCol="0">
            <a:spAutoFit/>
          </a:bodyPr>
          <a:lstStyle/>
          <a:p>
            <a:r>
              <a:rPr lang="en-US" b="1" dirty="0">
                <a:solidFill>
                  <a:srgbClr val="1C5F6D"/>
                </a:solidFill>
              </a:rPr>
              <a:t>AIRPORT</a:t>
            </a:r>
          </a:p>
        </p:txBody>
      </p:sp>
      <p:sp>
        <p:nvSpPr>
          <p:cNvPr id="40" name="TextBox 39">
            <a:extLst>
              <a:ext uri="{FF2B5EF4-FFF2-40B4-BE49-F238E27FC236}">
                <a16:creationId xmlns:a16="http://schemas.microsoft.com/office/drawing/2014/main" id="{8B0FB84F-D142-4F60-B3A5-35A7EA915083}"/>
              </a:ext>
            </a:extLst>
          </p:cNvPr>
          <p:cNvSpPr txBox="1"/>
          <p:nvPr/>
        </p:nvSpPr>
        <p:spPr>
          <a:xfrm>
            <a:off x="1128957" y="4286645"/>
            <a:ext cx="2093976" cy="923330"/>
          </a:xfrm>
          <a:prstGeom prst="rect">
            <a:avLst/>
          </a:prstGeom>
          <a:noFill/>
        </p:spPr>
        <p:txBody>
          <a:bodyPr wrap="square" rtlCol="0">
            <a:spAutoFit/>
          </a:bodyPr>
          <a:lstStyle/>
          <a:p>
            <a:r>
              <a:rPr lang="en-US" b="1" dirty="0">
                <a:solidFill>
                  <a:srgbClr val="1C5F6D"/>
                </a:solidFill>
              </a:rPr>
              <a:t>BRIDGES, CULVERTS, AND WHARVES</a:t>
            </a:r>
          </a:p>
        </p:txBody>
      </p:sp>
      <p:sp>
        <p:nvSpPr>
          <p:cNvPr id="41" name="TextBox 40">
            <a:extLst>
              <a:ext uri="{FF2B5EF4-FFF2-40B4-BE49-F238E27FC236}">
                <a16:creationId xmlns:a16="http://schemas.microsoft.com/office/drawing/2014/main" id="{DB78392C-31DA-48DE-8900-D2DF46691ED8}"/>
              </a:ext>
            </a:extLst>
          </p:cNvPr>
          <p:cNvSpPr txBox="1"/>
          <p:nvPr/>
        </p:nvSpPr>
        <p:spPr>
          <a:xfrm>
            <a:off x="7990013" y="4304401"/>
            <a:ext cx="2093976" cy="923330"/>
          </a:xfrm>
          <a:prstGeom prst="rect">
            <a:avLst/>
          </a:prstGeom>
          <a:noFill/>
        </p:spPr>
        <p:txBody>
          <a:bodyPr wrap="square" rtlCol="0">
            <a:spAutoFit/>
          </a:bodyPr>
          <a:lstStyle/>
          <a:p>
            <a:r>
              <a:rPr lang="en-US" b="1" dirty="0">
                <a:solidFill>
                  <a:srgbClr val="1C5F6D"/>
                </a:solidFill>
              </a:rPr>
              <a:t>TRANSPORTATION SAFETY AND STREETLIGHTS</a:t>
            </a:r>
          </a:p>
        </p:txBody>
      </p:sp>
      <p:pic>
        <p:nvPicPr>
          <p:cNvPr id="45" name="Picture 44">
            <a:extLst>
              <a:ext uri="{FF2B5EF4-FFF2-40B4-BE49-F238E27FC236}">
                <a16:creationId xmlns:a16="http://schemas.microsoft.com/office/drawing/2014/main" id="{1353A98D-A8E7-4F23-91ED-F17F6799B481}"/>
              </a:ext>
            </a:extLst>
          </p:cNvPr>
          <p:cNvPicPr>
            <a:picLocks noChangeAspect="1"/>
          </p:cNvPicPr>
          <p:nvPr/>
        </p:nvPicPr>
        <p:blipFill>
          <a:blip r:embed="rId6"/>
          <a:srcRect l="24378" r="24378"/>
          <a:stretch/>
        </p:blipFill>
        <p:spPr>
          <a:xfrm>
            <a:off x="6343490" y="1140038"/>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7" name="Picture 46">
            <a:extLst>
              <a:ext uri="{FF2B5EF4-FFF2-40B4-BE49-F238E27FC236}">
                <a16:creationId xmlns:a16="http://schemas.microsoft.com/office/drawing/2014/main" id="{09A5B002-A507-423E-B165-4A58B2298E5C}"/>
              </a:ext>
            </a:extLst>
          </p:cNvPr>
          <p:cNvPicPr>
            <a:picLocks noChangeAspect="1"/>
          </p:cNvPicPr>
          <p:nvPr/>
        </p:nvPicPr>
        <p:blipFill>
          <a:blip r:embed="rId7"/>
          <a:srcRect l="11568" r="11568"/>
          <a:stretch/>
        </p:blipFill>
        <p:spPr>
          <a:xfrm>
            <a:off x="6346857" y="2772967"/>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8" name="Picture 47">
            <a:extLst>
              <a:ext uri="{FF2B5EF4-FFF2-40B4-BE49-F238E27FC236}">
                <a16:creationId xmlns:a16="http://schemas.microsoft.com/office/drawing/2014/main" id="{25224980-1599-4F43-874C-D49C1A797D89}"/>
              </a:ext>
            </a:extLst>
          </p:cNvPr>
          <p:cNvPicPr>
            <a:picLocks noChangeAspect="1"/>
          </p:cNvPicPr>
          <p:nvPr/>
        </p:nvPicPr>
        <p:blipFill>
          <a:blip r:embed="rId8"/>
          <a:srcRect l="15838" r="15838"/>
          <a:stretch/>
        </p:blipFill>
        <p:spPr>
          <a:xfrm>
            <a:off x="6343490" y="4307912"/>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9" name="Picture 48">
            <a:extLst>
              <a:ext uri="{FF2B5EF4-FFF2-40B4-BE49-F238E27FC236}">
                <a16:creationId xmlns:a16="http://schemas.microsoft.com/office/drawing/2014/main" id="{EBF8F157-8C7C-42E8-8DE3-EE8FE98FF0E2}"/>
              </a:ext>
            </a:extLst>
          </p:cNvPr>
          <p:cNvPicPr>
            <a:picLocks noChangeAspect="1"/>
          </p:cNvPicPr>
          <p:nvPr/>
        </p:nvPicPr>
        <p:blipFill>
          <a:blip r:embed="rId9"/>
          <a:srcRect l="11568" r="11568"/>
          <a:stretch/>
        </p:blipFill>
        <p:spPr>
          <a:xfrm>
            <a:off x="2984521" y="1181097"/>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0" name="Picture 49">
            <a:extLst>
              <a:ext uri="{FF2B5EF4-FFF2-40B4-BE49-F238E27FC236}">
                <a16:creationId xmlns:a16="http://schemas.microsoft.com/office/drawing/2014/main" id="{57817B58-58A9-4301-9219-6305421FF009}"/>
              </a:ext>
            </a:extLst>
          </p:cNvPr>
          <p:cNvPicPr>
            <a:picLocks noChangeAspect="1"/>
          </p:cNvPicPr>
          <p:nvPr/>
        </p:nvPicPr>
        <p:blipFill>
          <a:blip r:embed="rId10"/>
          <a:srcRect l="14919" r="14919"/>
          <a:stretch/>
        </p:blipFill>
        <p:spPr>
          <a:xfrm>
            <a:off x="9900825" y="114152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1" name="Picture 50">
            <a:extLst>
              <a:ext uri="{FF2B5EF4-FFF2-40B4-BE49-F238E27FC236}">
                <a16:creationId xmlns:a16="http://schemas.microsoft.com/office/drawing/2014/main" id="{D0359EC1-97D3-4DB2-9B62-A18E878B4A3B}"/>
              </a:ext>
            </a:extLst>
          </p:cNvPr>
          <p:cNvPicPr>
            <a:picLocks noChangeAspect="1"/>
          </p:cNvPicPr>
          <p:nvPr/>
        </p:nvPicPr>
        <p:blipFill>
          <a:blip r:embed="rId11"/>
          <a:srcRect l="11568" r="11568"/>
          <a:stretch/>
        </p:blipFill>
        <p:spPr>
          <a:xfrm>
            <a:off x="9900825" y="2758588"/>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2" name="Picture 51">
            <a:extLst>
              <a:ext uri="{FF2B5EF4-FFF2-40B4-BE49-F238E27FC236}">
                <a16:creationId xmlns:a16="http://schemas.microsoft.com/office/drawing/2014/main" id="{B1FCDA4C-EC58-483F-9AED-956CC1AA92E7}"/>
              </a:ext>
            </a:extLst>
          </p:cNvPr>
          <p:cNvPicPr>
            <a:picLocks noChangeAspect="1"/>
          </p:cNvPicPr>
          <p:nvPr/>
        </p:nvPicPr>
        <p:blipFill>
          <a:blip r:embed="rId12"/>
          <a:srcRect l="6033" r="6033"/>
          <a:stretch/>
        </p:blipFill>
        <p:spPr>
          <a:xfrm>
            <a:off x="2987888" y="4336041"/>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3" name="Picture 52">
            <a:extLst>
              <a:ext uri="{FF2B5EF4-FFF2-40B4-BE49-F238E27FC236}">
                <a16:creationId xmlns:a16="http://schemas.microsoft.com/office/drawing/2014/main" id="{E49B7D03-364A-4922-93E8-B93101C31BA2}"/>
              </a:ext>
            </a:extLst>
          </p:cNvPr>
          <p:cNvPicPr>
            <a:picLocks noChangeAspect="1"/>
          </p:cNvPicPr>
          <p:nvPr/>
        </p:nvPicPr>
        <p:blipFill>
          <a:blip r:embed="rId13"/>
          <a:srcRect l="7448" r="7448"/>
          <a:stretch/>
        </p:blipFill>
        <p:spPr>
          <a:xfrm>
            <a:off x="9900825" y="4339290"/>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54" name="TextBox 53">
            <a:extLst>
              <a:ext uri="{FF2B5EF4-FFF2-40B4-BE49-F238E27FC236}">
                <a16:creationId xmlns:a16="http://schemas.microsoft.com/office/drawing/2014/main" id="{37099A66-ADD2-425F-9F38-54B880CF0B50}"/>
              </a:ext>
            </a:extLst>
          </p:cNvPr>
          <p:cNvSpPr txBox="1"/>
          <p:nvPr/>
        </p:nvSpPr>
        <p:spPr>
          <a:xfrm>
            <a:off x="3841660" y="26699"/>
            <a:ext cx="4906632" cy="646331"/>
          </a:xfrm>
          <a:prstGeom prst="rect">
            <a:avLst/>
          </a:prstGeom>
          <a:noFill/>
        </p:spPr>
        <p:txBody>
          <a:bodyPr wrap="square" rtlCol="0">
            <a:spAutoFit/>
          </a:bodyPr>
          <a:lstStyle/>
          <a:p>
            <a:r>
              <a:rPr lang="en-US" sz="3600" b="1" dirty="0">
                <a:solidFill>
                  <a:srgbClr val="1C5F6D"/>
                </a:solidFill>
                <a:effectLst>
                  <a:outerShdw blurRad="38100" dist="38100" dir="2700000" algn="tl">
                    <a:srgbClr val="000000">
                      <a:alpha val="43137"/>
                    </a:srgbClr>
                  </a:outerShdw>
                </a:effectLst>
              </a:rPr>
              <a:t>ENGINEERING PROJECTS </a:t>
            </a:r>
          </a:p>
        </p:txBody>
      </p:sp>
    </p:spTree>
    <p:extLst>
      <p:ext uri="{BB962C8B-B14F-4D97-AF65-F5344CB8AC3E}">
        <p14:creationId xmlns:p14="http://schemas.microsoft.com/office/powerpoint/2010/main" val="11523211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A769822C-8255-4045-B085-F27776F6197C}"/>
              </a:ext>
            </a:extLst>
          </p:cNvPr>
          <p:cNvSpPr txBox="1"/>
          <p:nvPr/>
        </p:nvSpPr>
        <p:spPr>
          <a:xfrm>
            <a:off x="909863" y="899880"/>
            <a:ext cx="2093976" cy="369332"/>
          </a:xfrm>
          <a:prstGeom prst="rect">
            <a:avLst/>
          </a:prstGeom>
          <a:noFill/>
        </p:spPr>
        <p:txBody>
          <a:bodyPr wrap="square" rtlCol="0">
            <a:spAutoFit/>
          </a:bodyPr>
          <a:lstStyle/>
          <a:p>
            <a:r>
              <a:rPr lang="en-US" b="1" dirty="0">
                <a:solidFill>
                  <a:srgbClr val="1C5F6D"/>
                </a:solidFill>
              </a:rPr>
              <a:t>DITCHING</a:t>
            </a:r>
          </a:p>
        </p:txBody>
      </p:sp>
      <p:sp>
        <p:nvSpPr>
          <p:cNvPr id="16" name="TextBox 15">
            <a:extLst>
              <a:ext uri="{FF2B5EF4-FFF2-40B4-BE49-F238E27FC236}">
                <a16:creationId xmlns:a16="http://schemas.microsoft.com/office/drawing/2014/main" id="{1FFDE659-3363-4978-8B6B-EBCF01242364}"/>
              </a:ext>
            </a:extLst>
          </p:cNvPr>
          <p:cNvSpPr txBox="1"/>
          <p:nvPr/>
        </p:nvSpPr>
        <p:spPr>
          <a:xfrm>
            <a:off x="2197259" y="9449127"/>
            <a:ext cx="7028495" cy="886968"/>
          </a:xfrm>
          <a:prstGeom prst="rect">
            <a:avLst/>
          </a:prstGeom>
          <a:noFill/>
        </p:spPr>
        <p:txBody>
          <a:bodyPr wrap="square" rtlCol="0">
            <a:spAutoFit/>
          </a:bodyPr>
          <a:lstStyle/>
          <a:p>
            <a:r>
              <a:rPr lang="en-US" sz="900">
                <a:hlinkClick r:id="rId3" tooltip="https://en.wikipedia.org/wiki/Resource_recovery"/>
              </a:rPr>
              <a:t>This Photo</a:t>
            </a:r>
            <a:r>
              <a:rPr lang="en-US" sz="900"/>
              <a:t> by Unknown Author is licensed under </a:t>
            </a:r>
            <a:r>
              <a:rPr lang="en-US" sz="900">
                <a:hlinkClick r:id="rId4" tooltip="https://creativecommons.org/licenses/by-sa/3.0/"/>
              </a:rPr>
              <a:t>CC BY-SA</a:t>
            </a:r>
            <a:endParaRPr lang="en-US" sz="900"/>
          </a:p>
        </p:txBody>
      </p:sp>
      <p:sp>
        <p:nvSpPr>
          <p:cNvPr id="25" name="TextBox 24">
            <a:extLst>
              <a:ext uri="{FF2B5EF4-FFF2-40B4-BE49-F238E27FC236}">
                <a16:creationId xmlns:a16="http://schemas.microsoft.com/office/drawing/2014/main" id="{C0D817BB-54D7-4DF9-9358-88DBED743C83}"/>
              </a:ext>
            </a:extLst>
          </p:cNvPr>
          <p:cNvSpPr txBox="1"/>
          <p:nvPr/>
        </p:nvSpPr>
        <p:spPr>
          <a:xfrm>
            <a:off x="4157188" y="899880"/>
            <a:ext cx="2093976" cy="646331"/>
          </a:xfrm>
          <a:prstGeom prst="rect">
            <a:avLst/>
          </a:prstGeom>
          <a:noFill/>
        </p:spPr>
        <p:txBody>
          <a:bodyPr wrap="square" rtlCol="0">
            <a:spAutoFit/>
          </a:bodyPr>
          <a:lstStyle/>
          <a:p>
            <a:r>
              <a:rPr lang="en-US" b="1" dirty="0">
                <a:solidFill>
                  <a:srgbClr val="1C5F6D"/>
                </a:solidFill>
              </a:rPr>
              <a:t>ROAD MAINTENANCE</a:t>
            </a:r>
          </a:p>
        </p:txBody>
      </p:sp>
      <p:sp>
        <p:nvSpPr>
          <p:cNvPr id="28" name="TextBox 27">
            <a:extLst>
              <a:ext uri="{FF2B5EF4-FFF2-40B4-BE49-F238E27FC236}">
                <a16:creationId xmlns:a16="http://schemas.microsoft.com/office/drawing/2014/main" id="{F2A6D048-2A17-4DEA-BCB3-12FCF6B83475}"/>
              </a:ext>
            </a:extLst>
          </p:cNvPr>
          <p:cNvSpPr txBox="1"/>
          <p:nvPr/>
        </p:nvSpPr>
        <p:spPr>
          <a:xfrm>
            <a:off x="5760371" y="9400022"/>
            <a:ext cx="7028495" cy="886968"/>
          </a:xfrm>
          <a:prstGeom prst="rect">
            <a:avLst/>
          </a:prstGeom>
          <a:noFill/>
        </p:spPr>
        <p:txBody>
          <a:bodyPr wrap="square" rtlCol="0">
            <a:spAutoFit/>
          </a:bodyPr>
          <a:lstStyle/>
          <a:p>
            <a:r>
              <a:rPr lang="en-US" sz="900">
                <a:hlinkClick r:id="rId3" tooltip="https://en.wikipedia.org/wiki/Resource_recovery"/>
              </a:rPr>
              <a:t>This Photo</a:t>
            </a:r>
            <a:r>
              <a:rPr lang="en-US" sz="900"/>
              <a:t> by Unknown Author is licensed under </a:t>
            </a:r>
            <a:r>
              <a:rPr lang="en-US" sz="900">
                <a:hlinkClick r:id="rId4" tooltip="https://creativecommons.org/licenses/by-sa/3.0/"/>
              </a:rPr>
              <a:t>CC BY-SA</a:t>
            </a:r>
            <a:endParaRPr lang="en-US" sz="900"/>
          </a:p>
        </p:txBody>
      </p:sp>
      <p:sp>
        <p:nvSpPr>
          <p:cNvPr id="37" name="TextBox 36">
            <a:extLst>
              <a:ext uri="{FF2B5EF4-FFF2-40B4-BE49-F238E27FC236}">
                <a16:creationId xmlns:a16="http://schemas.microsoft.com/office/drawing/2014/main" id="{B50A8552-7047-41E0-BFBB-683471DA2B52}"/>
              </a:ext>
            </a:extLst>
          </p:cNvPr>
          <p:cNvSpPr txBox="1"/>
          <p:nvPr/>
        </p:nvSpPr>
        <p:spPr>
          <a:xfrm>
            <a:off x="7730348" y="899880"/>
            <a:ext cx="2093976" cy="646331"/>
          </a:xfrm>
          <a:prstGeom prst="rect">
            <a:avLst/>
          </a:prstGeom>
          <a:noFill/>
        </p:spPr>
        <p:txBody>
          <a:bodyPr wrap="square" rtlCol="0">
            <a:spAutoFit/>
          </a:bodyPr>
          <a:lstStyle/>
          <a:p>
            <a:r>
              <a:rPr lang="en-US" b="1" dirty="0">
                <a:solidFill>
                  <a:srgbClr val="1C5F6D"/>
                </a:solidFill>
              </a:rPr>
              <a:t>SIDEWALK MAINTENANCE</a:t>
            </a:r>
          </a:p>
        </p:txBody>
      </p:sp>
      <p:pic>
        <p:nvPicPr>
          <p:cNvPr id="45" name="Picture 44">
            <a:extLst>
              <a:ext uri="{FF2B5EF4-FFF2-40B4-BE49-F238E27FC236}">
                <a16:creationId xmlns:a16="http://schemas.microsoft.com/office/drawing/2014/main" id="{1353A98D-A8E7-4F23-91ED-F17F6799B481}"/>
              </a:ext>
            </a:extLst>
          </p:cNvPr>
          <p:cNvPicPr>
            <a:picLocks noChangeAspect="1"/>
          </p:cNvPicPr>
          <p:nvPr/>
        </p:nvPicPr>
        <p:blipFill>
          <a:blip r:embed="rId5">
            <a:extLst>
              <a:ext uri="{28A0092B-C50C-407E-A947-70E740481C1C}">
                <a14:useLocalDpi xmlns:a14="http://schemas.microsoft.com/office/drawing/2010/main" val="0"/>
              </a:ext>
            </a:extLst>
          </a:blip>
          <a:srcRect l="11568" r="11568"/>
          <a:stretch/>
        </p:blipFill>
        <p:spPr>
          <a:xfrm>
            <a:off x="6012752" y="784172"/>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0" name="Picture 49">
            <a:extLst>
              <a:ext uri="{FF2B5EF4-FFF2-40B4-BE49-F238E27FC236}">
                <a16:creationId xmlns:a16="http://schemas.microsoft.com/office/drawing/2014/main" id="{57817B58-58A9-4301-9219-6305421FF009}"/>
              </a:ext>
            </a:extLst>
          </p:cNvPr>
          <p:cNvPicPr>
            <a:picLocks noChangeAspect="1"/>
          </p:cNvPicPr>
          <p:nvPr/>
        </p:nvPicPr>
        <p:blipFill>
          <a:blip r:embed="rId6">
            <a:extLst>
              <a:ext uri="{28A0092B-C50C-407E-A947-70E740481C1C}">
                <a14:useLocalDpi xmlns:a14="http://schemas.microsoft.com/office/drawing/2010/main" val="0"/>
              </a:ext>
            </a:extLst>
          </a:blip>
          <a:srcRect l="11568" r="11568"/>
          <a:stretch/>
        </p:blipFill>
        <p:spPr>
          <a:xfrm>
            <a:off x="9570087" y="785658"/>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54" name="TextBox 53">
            <a:extLst>
              <a:ext uri="{FF2B5EF4-FFF2-40B4-BE49-F238E27FC236}">
                <a16:creationId xmlns:a16="http://schemas.microsoft.com/office/drawing/2014/main" id="{37099A66-ADD2-425F-9F38-54B880CF0B50}"/>
              </a:ext>
            </a:extLst>
          </p:cNvPr>
          <p:cNvSpPr txBox="1"/>
          <p:nvPr/>
        </p:nvSpPr>
        <p:spPr>
          <a:xfrm>
            <a:off x="4142553" y="46377"/>
            <a:ext cx="3235635" cy="646331"/>
          </a:xfrm>
          <a:prstGeom prst="rect">
            <a:avLst/>
          </a:prstGeom>
          <a:noFill/>
        </p:spPr>
        <p:txBody>
          <a:bodyPr wrap="square" rtlCol="0">
            <a:spAutoFit/>
          </a:bodyPr>
          <a:lstStyle/>
          <a:p>
            <a:r>
              <a:rPr lang="en-US" sz="3600" b="1" dirty="0">
                <a:solidFill>
                  <a:srgbClr val="1C5F6D"/>
                </a:solidFill>
                <a:effectLst>
                  <a:outerShdw blurRad="38100" dist="38100" dir="2700000" algn="tl">
                    <a:srgbClr val="000000">
                      <a:alpha val="43137"/>
                    </a:srgbClr>
                  </a:outerShdw>
                </a:effectLst>
              </a:rPr>
              <a:t>PUBLIC WORKS</a:t>
            </a:r>
          </a:p>
        </p:txBody>
      </p:sp>
      <p:sp>
        <p:nvSpPr>
          <p:cNvPr id="15" name="TextBox 14">
            <a:extLst>
              <a:ext uri="{FF2B5EF4-FFF2-40B4-BE49-F238E27FC236}">
                <a16:creationId xmlns:a16="http://schemas.microsoft.com/office/drawing/2014/main" id="{3240452D-3F00-BB9D-2B72-8B20569876D9}"/>
              </a:ext>
            </a:extLst>
          </p:cNvPr>
          <p:cNvSpPr txBox="1"/>
          <p:nvPr/>
        </p:nvSpPr>
        <p:spPr>
          <a:xfrm>
            <a:off x="909863" y="2084708"/>
            <a:ext cx="2093976" cy="646331"/>
          </a:xfrm>
          <a:prstGeom prst="rect">
            <a:avLst/>
          </a:prstGeom>
          <a:noFill/>
        </p:spPr>
        <p:txBody>
          <a:bodyPr wrap="square" rtlCol="0">
            <a:spAutoFit/>
          </a:bodyPr>
          <a:lstStyle/>
          <a:p>
            <a:r>
              <a:rPr lang="en-US" b="1" dirty="0">
                <a:solidFill>
                  <a:srgbClr val="1C5F6D"/>
                </a:solidFill>
              </a:rPr>
              <a:t>WHARF MAINTENANCE</a:t>
            </a:r>
          </a:p>
        </p:txBody>
      </p:sp>
      <p:sp>
        <p:nvSpPr>
          <p:cNvPr id="24" name="TextBox 23">
            <a:extLst>
              <a:ext uri="{FF2B5EF4-FFF2-40B4-BE49-F238E27FC236}">
                <a16:creationId xmlns:a16="http://schemas.microsoft.com/office/drawing/2014/main" id="{4408BEDB-DE9D-0EE7-76C4-69437C4B9E09}"/>
              </a:ext>
            </a:extLst>
          </p:cNvPr>
          <p:cNvSpPr txBox="1"/>
          <p:nvPr/>
        </p:nvSpPr>
        <p:spPr>
          <a:xfrm>
            <a:off x="7730348" y="2084708"/>
            <a:ext cx="2093976" cy="369332"/>
          </a:xfrm>
          <a:prstGeom prst="rect">
            <a:avLst/>
          </a:prstGeom>
          <a:noFill/>
        </p:spPr>
        <p:txBody>
          <a:bodyPr wrap="square" rtlCol="0">
            <a:spAutoFit/>
          </a:bodyPr>
          <a:lstStyle/>
          <a:p>
            <a:r>
              <a:rPr lang="en-US" b="1" dirty="0">
                <a:solidFill>
                  <a:srgbClr val="1C5F6D"/>
                </a:solidFill>
              </a:rPr>
              <a:t>ROAD GRADING</a:t>
            </a:r>
          </a:p>
        </p:txBody>
      </p:sp>
      <p:sp>
        <p:nvSpPr>
          <p:cNvPr id="26" name="TextBox 25">
            <a:extLst>
              <a:ext uri="{FF2B5EF4-FFF2-40B4-BE49-F238E27FC236}">
                <a16:creationId xmlns:a16="http://schemas.microsoft.com/office/drawing/2014/main" id="{61A77000-B2F5-38E5-FD14-EF461DADD924}"/>
              </a:ext>
            </a:extLst>
          </p:cNvPr>
          <p:cNvSpPr txBox="1"/>
          <p:nvPr/>
        </p:nvSpPr>
        <p:spPr>
          <a:xfrm>
            <a:off x="4157188" y="2084708"/>
            <a:ext cx="2093976" cy="646331"/>
          </a:xfrm>
          <a:prstGeom prst="rect">
            <a:avLst/>
          </a:prstGeom>
          <a:noFill/>
        </p:spPr>
        <p:txBody>
          <a:bodyPr wrap="square" rtlCol="0">
            <a:spAutoFit/>
          </a:bodyPr>
          <a:lstStyle/>
          <a:p>
            <a:r>
              <a:rPr lang="en-US" b="1" dirty="0">
                <a:solidFill>
                  <a:srgbClr val="1C5F6D"/>
                </a:solidFill>
              </a:rPr>
              <a:t>SNOW AND ICE REMOVAL</a:t>
            </a:r>
          </a:p>
        </p:txBody>
      </p:sp>
      <p:sp>
        <p:nvSpPr>
          <p:cNvPr id="27" name="TextBox 26">
            <a:extLst>
              <a:ext uri="{FF2B5EF4-FFF2-40B4-BE49-F238E27FC236}">
                <a16:creationId xmlns:a16="http://schemas.microsoft.com/office/drawing/2014/main" id="{062B2031-C7FE-421C-5A08-34E5DF5F99CF}"/>
              </a:ext>
            </a:extLst>
          </p:cNvPr>
          <p:cNvSpPr txBox="1"/>
          <p:nvPr/>
        </p:nvSpPr>
        <p:spPr>
          <a:xfrm>
            <a:off x="4157188" y="3311092"/>
            <a:ext cx="2093976" cy="646331"/>
          </a:xfrm>
          <a:prstGeom prst="rect">
            <a:avLst/>
          </a:prstGeom>
          <a:noFill/>
        </p:spPr>
        <p:txBody>
          <a:bodyPr wrap="square" rtlCol="0">
            <a:spAutoFit/>
          </a:bodyPr>
          <a:lstStyle/>
          <a:p>
            <a:r>
              <a:rPr lang="en-US" b="1" dirty="0">
                <a:solidFill>
                  <a:srgbClr val="1C5F6D"/>
                </a:solidFill>
              </a:rPr>
              <a:t>ENCAMPMENT CLEAN UP</a:t>
            </a:r>
          </a:p>
        </p:txBody>
      </p:sp>
      <p:sp>
        <p:nvSpPr>
          <p:cNvPr id="29" name="TextBox 28">
            <a:extLst>
              <a:ext uri="{FF2B5EF4-FFF2-40B4-BE49-F238E27FC236}">
                <a16:creationId xmlns:a16="http://schemas.microsoft.com/office/drawing/2014/main" id="{6E017D74-3BC9-7AC4-D63A-387C2181FB26}"/>
              </a:ext>
            </a:extLst>
          </p:cNvPr>
          <p:cNvSpPr txBox="1"/>
          <p:nvPr/>
        </p:nvSpPr>
        <p:spPr>
          <a:xfrm>
            <a:off x="7730348" y="3309606"/>
            <a:ext cx="2093976" cy="646331"/>
          </a:xfrm>
          <a:prstGeom prst="rect">
            <a:avLst/>
          </a:prstGeom>
          <a:noFill/>
        </p:spPr>
        <p:txBody>
          <a:bodyPr wrap="square" rtlCol="0">
            <a:spAutoFit/>
          </a:bodyPr>
          <a:lstStyle/>
          <a:p>
            <a:r>
              <a:rPr lang="en-US" b="1" dirty="0">
                <a:solidFill>
                  <a:srgbClr val="1C5F6D"/>
                </a:solidFill>
              </a:rPr>
              <a:t>ROAD SIGN MAINTENANCE</a:t>
            </a:r>
          </a:p>
        </p:txBody>
      </p:sp>
      <p:sp>
        <p:nvSpPr>
          <p:cNvPr id="30" name="TextBox 29">
            <a:extLst>
              <a:ext uri="{FF2B5EF4-FFF2-40B4-BE49-F238E27FC236}">
                <a16:creationId xmlns:a16="http://schemas.microsoft.com/office/drawing/2014/main" id="{E66B4C92-9F5D-250C-60F8-A881DE01D1E2}"/>
              </a:ext>
            </a:extLst>
          </p:cNvPr>
          <p:cNvSpPr txBox="1"/>
          <p:nvPr/>
        </p:nvSpPr>
        <p:spPr>
          <a:xfrm>
            <a:off x="853678" y="3317188"/>
            <a:ext cx="1915116" cy="646331"/>
          </a:xfrm>
          <a:prstGeom prst="rect">
            <a:avLst/>
          </a:prstGeom>
          <a:noFill/>
        </p:spPr>
        <p:txBody>
          <a:bodyPr wrap="square" rtlCol="0">
            <a:spAutoFit/>
          </a:bodyPr>
          <a:lstStyle/>
          <a:p>
            <a:r>
              <a:rPr lang="en-US" b="1" dirty="0">
                <a:solidFill>
                  <a:srgbClr val="1C5F6D"/>
                </a:solidFill>
              </a:rPr>
              <a:t>HAZARDOUS TREE REMOVAL</a:t>
            </a:r>
          </a:p>
        </p:txBody>
      </p:sp>
      <p:pic>
        <p:nvPicPr>
          <p:cNvPr id="35" name="Picture 34">
            <a:extLst>
              <a:ext uri="{FF2B5EF4-FFF2-40B4-BE49-F238E27FC236}">
                <a16:creationId xmlns:a16="http://schemas.microsoft.com/office/drawing/2014/main" id="{05DFBD99-73EA-C77A-ECBF-6CE2B99C2D42}"/>
              </a:ext>
            </a:extLst>
          </p:cNvPr>
          <p:cNvPicPr>
            <a:picLocks noChangeAspect="1"/>
          </p:cNvPicPr>
          <p:nvPr/>
        </p:nvPicPr>
        <p:blipFill>
          <a:blip r:embed="rId7">
            <a:extLst>
              <a:ext uri="{28A0092B-C50C-407E-A947-70E740481C1C}">
                <a14:useLocalDpi xmlns:a14="http://schemas.microsoft.com/office/drawing/2010/main" val="0"/>
              </a:ext>
            </a:extLst>
          </a:blip>
          <a:srcRect l="11568" r="11568"/>
          <a:stretch/>
        </p:blipFill>
        <p:spPr>
          <a:xfrm>
            <a:off x="6012752" y="3215509"/>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8" name="TextBox 37">
            <a:extLst>
              <a:ext uri="{FF2B5EF4-FFF2-40B4-BE49-F238E27FC236}">
                <a16:creationId xmlns:a16="http://schemas.microsoft.com/office/drawing/2014/main" id="{A40332F2-47A3-91FA-25DA-14A985D47FF0}"/>
              </a:ext>
            </a:extLst>
          </p:cNvPr>
          <p:cNvSpPr txBox="1"/>
          <p:nvPr/>
        </p:nvSpPr>
        <p:spPr>
          <a:xfrm>
            <a:off x="4157188" y="4546203"/>
            <a:ext cx="2093976" cy="646331"/>
          </a:xfrm>
          <a:prstGeom prst="rect">
            <a:avLst/>
          </a:prstGeom>
          <a:noFill/>
        </p:spPr>
        <p:txBody>
          <a:bodyPr wrap="square" rtlCol="0">
            <a:spAutoFit/>
          </a:bodyPr>
          <a:lstStyle/>
          <a:p>
            <a:r>
              <a:rPr lang="en-US" b="1" dirty="0">
                <a:solidFill>
                  <a:srgbClr val="1C5F6D"/>
                </a:solidFill>
              </a:rPr>
              <a:t>FACILITY MAINTENANCE</a:t>
            </a:r>
          </a:p>
        </p:txBody>
      </p:sp>
      <p:sp>
        <p:nvSpPr>
          <p:cNvPr id="39" name="TextBox 38">
            <a:extLst>
              <a:ext uri="{FF2B5EF4-FFF2-40B4-BE49-F238E27FC236}">
                <a16:creationId xmlns:a16="http://schemas.microsoft.com/office/drawing/2014/main" id="{AD0D96B7-F356-8386-3617-A611B5760093}"/>
              </a:ext>
            </a:extLst>
          </p:cNvPr>
          <p:cNvSpPr txBox="1"/>
          <p:nvPr/>
        </p:nvSpPr>
        <p:spPr>
          <a:xfrm>
            <a:off x="7730348" y="4546203"/>
            <a:ext cx="2093976" cy="646331"/>
          </a:xfrm>
          <a:prstGeom prst="rect">
            <a:avLst/>
          </a:prstGeom>
          <a:noFill/>
        </p:spPr>
        <p:txBody>
          <a:bodyPr wrap="square" rtlCol="0">
            <a:spAutoFit/>
          </a:bodyPr>
          <a:lstStyle/>
          <a:p>
            <a:r>
              <a:rPr lang="en-US" b="1" dirty="0">
                <a:solidFill>
                  <a:srgbClr val="1C5F6D"/>
                </a:solidFill>
              </a:rPr>
              <a:t>FLEET MAINTENANCE</a:t>
            </a:r>
          </a:p>
        </p:txBody>
      </p:sp>
      <p:sp>
        <p:nvSpPr>
          <p:cNvPr id="40" name="TextBox 39">
            <a:extLst>
              <a:ext uri="{FF2B5EF4-FFF2-40B4-BE49-F238E27FC236}">
                <a16:creationId xmlns:a16="http://schemas.microsoft.com/office/drawing/2014/main" id="{00B8B047-F07A-33D3-31D5-5B7F3AD2C9EE}"/>
              </a:ext>
            </a:extLst>
          </p:cNvPr>
          <p:cNvSpPr txBox="1"/>
          <p:nvPr/>
        </p:nvSpPr>
        <p:spPr>
          <a:xfrm>
            <a:off x="853678" y="4549668"/>
            <a:ext cx="2093976" cy="646331"/>
          </a:xfrm>
          <a:prstGeom prst="rect">
            <a:avLst/>
          </a:prstGeom>
          <a:noFill/>
        </p:spPr>
        <p:txBody>
          <a:bodyPr wrap="square" rtlCol="0">
            <a:spAutoFit/>
          </a:bodyPr>
          <a:lstStyle/>
          <a:p>
            <a:r>
              <a:rPr lang="en-US" b="1" dirty="0">
                <a:solidFill>
                  <a:srgbClr val="1C5F6D"/>
                </a:solidFill>
              </a:rPr>
              <a:t>CULVERT MAINTENANCE</a:t>
            </a:r>
          </a:p>
        </p:txBody>
      </p:sp>
      <p:sp>
        <p:nvSpPr>
          <p:cNvPr id="41" name="TextBox 40">
            <a:extLst>
              <a:ext uri="{FF2B5EF4-FFF2-40B4-BE49-F238E27FC236}">
                <a16:creationId xmlns:a16="http://schemas.microsoft.com/office/drawing/2014/main" id="{5D4ECF8D-03F6-7D7F-1664-D2DCC7EFD200}"/>
              </a:ext>
            </a:extLst>
          </p:cNvPr>
          <p:cNvSpPr txBox="1"/>
          <p:nvPr/>
        </p:nvSpPr>
        <p:spPr>
          <a:xfrm>
            <a:off x="4157188" y="5769226"/>
            <a:ext cx="2093976" cy="369332"/>
          </a:xfrm>
          <a:prstGeom prst="rect">
            <a:avLst/>
          </a:prstGeom>
          <a:noFill/>
        </p:spPr>
        <p:txBody>
          <a:bodyPr wrap="square" rtlCol="0">
            <a:spAutoFit/>
          </a:bodyPr>
          <a:lstStyle/>
          <a:p>
            <a:r>
              <a:rPr lang="en-US" b="1" dirty="0">
                <a:solidFill>
                  <a:srgbClr val="1C5F6D"/>
                </a:solidFill>
              </a:rPr>
              <a:t>DUST CONTROL</a:t>
            </a:r>
          </a:p>
        </p:txBody>
      </p:sp>
      <p:sp>
        <p:nvSpPr>
          <p:cNvPr id="42" name="TextBox 41">
            <a:extLst>
              <a:ext uri="{FF2B5EF4-FFF2-40B4-BE49-F238E27FC236}">
                <a16:creationId xmlns:a16="http://schemas.microsoft.com/office/drawing/2014/main" id="{1C29BCFD-B308-7A2C-6004-912D9D9103A4}"/>
              </a:ext>
            </a:extLst>
          </p:cNvPr>
          <p:cNvSpPr txBox="1"/>
          <p:nvPr/>
        </p:nvSpPr>
        <p:spPr>
          <a:xfrm>
            <a:off x="7730348" y="5779441"/>
            <a:ext cx="2093976" cy="646331"/>
          </a:xfrm>
          <a:prstGeom prst="rect">
            <a:avLst/>
          </a:prstGeom>
          <a:noFill/>
        </p:spPr>
        <p:txBody>
          <a:bodyPr wrap="square" rtlCol="0">
            <a:spAutoFit/>
          </a:bodyPr>
          <a:lstStyle/>
          <a:p>
            <a:r>
              <a:rPr lang="en-US" b="1" dirty="0">
                <a:solidFill>
                  <a:srgbClr val="1C5F6D"/>
                </a:solidFill>
              </a:rPr>
              <a:t>AIRPORT MAINTENANCE</a:t>
            </a:r>
          </a:p>
        </p:txBody>
      </p:sp>
      <p:sp>
        <p:nvSpPr>
          <p:cNvPr id="43" name="TextBox 42">
            <a:extLst>
              <a:ext uri="{FF2B5EF4-FFF2-40B4-BE49-F238E27FC236}">
                <a16:creationId xmlns:a16="http://schemas.microsoft.com/office/drawing/2014/main" id="{13AB1BF7-7AC9-29EB-3EED-2F86747B0E35}"/>
              </a:ext>
            </a:extLst>
          </p:cNvPr>
          <p:cNvSpPr txBox="1"/>
          <p:nvPr/>
        </p:nvSpPr>
        <p:spPr>
          <a:xfrm>
            <a:off x="909863" y="5779441"/>
            <a:ext cx="2093976" cy="646331"/>
          </a:xfrm>
          <a:prstGeom prst="rect">
            <a:avLst/>
          </a:prstGeom>
          <a:noFill/>
        </p:spPr>
        <p:txBody>
          <a:bodyPr wrap="square" rtlCol="0">
            <a:spAutoFit/>
          </a:bodyPr>
          <a:lstStyle/>
          <a:p>
            <a:r>
              <a:rPr lang="en-US" b="1" dirty="0">
                <a:solidFill>
                  <a:srgbClr val="1C5F6D"/>
                </a:solidFill>
              </a:rPr>
              <a:t>ROAD LINE PAINTING</a:t>
            </a:r>
          </a:p>
        </p:txBody>
      </p:sp>
      <p:pic>
        <p:nvPicPr>
          <p:cNvPr id="44" name="Picture 43">
            <a:extLst>
              <a:ext uri="{FF2B5EF4-FFF2-40B4-BE49-F238E27FC236}">
                <a16:creationId xmlns:a16="http://schemas.microsoft.com/office/drawing/2014/main" id="{0816B2C9-645D-AF18-C8EE-0498B4EF6AE7}"/>
              </a:ext>
            </a:extLst>
          </p:cNvPr>
          <p:cNvPicPr>
            <a:picLocks noChangeAspect="1"/>
          </p:cNvPicPr>
          <p:nvPr/>
        </p:nvPicPr>
        <p:blipFill>
          <a:blip r:embed="rId8">
            <a:extLst>
              <a:ext uri="{28A0092B-C50C-407E-A947-70E740481C1C}">
                <a14:useLocalDpi xmlns:a14="http://schemas.microsoft.com/office/drawing/2010/main" val="0"/>
              </a:ext>
            </a:extLst>
          </a:blip>
          <a:srcRect l="11568" r="11568"/>
          <a:stretch/>
        </p:blipFill>
        <p:spPr>
          <a:xfrm>
            <a:off x="2767724" y="5528589"/>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6" name="Picture 45">
            <a:extLst>
              <a:ext uri="{FF2B5EF4-FFF2-40B4-BE49-F238E27FC236}">
                <a16:creationId xmlns:a16="http://schemas.microsoft.com/office/drawing/2014/main" id="{C1D69D12-F59E-EBC1-1CED-2C371FD797C4}"/>
              </a:ext>
            </a:extLst>
          </p:cNvPr>
          <p:cNvPicPr>
            <a:picLocks noChangeAspect="1"/>
          </p:cNvPicPr>
          <p:nvPr/>
        </p:nvPicPr>
        <p:blipFill>
          <a:blip r:embed="rId9">
            <a:extLst>
              <a:ext uri="{28A0092B-C50C-407E-A947-70E740481C1C}">
                <a14:useLocalDpi xmlns:a14="http://schemas.microsoft.com/office/drawing/2010/main" val="0"/>
              </a:ext>
            </a:extLst>
          </a:blip>
          <a:srcRect l="11568" r="11568"/>
          <a:stretch/>
        </p:blipFill>
        <p:spPr>
          <a:xfrm>
            <a:off x="2767724" y="4375820"/>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8" name="Picture 47">
            <a:extLst>
              <a:ext uri="{FF2B5EF4-FFF2-40B4-BE49-F238E27FC236}">
                <a16:creationId xmlns:a16="http://schemas.microsoft.com/office/drawing/2014/main" id="{2A9B6946-1F9A-DA24-68DA-65F09BEE6A71}"/>
              </a:ext>
            </a:extLst>
          </p:cNvPr>
          <p:cNvPicPr>
            <a:picLocks noChangeAspect="1"/>
          </p:cNvPicPr>
          <p:nvPr/>
        </p:nvPicPr>
        <p:blipFill>
          <a:blip r:embed="rId10">
            <a:extLst>
              <a:ext uri="{28A0092B-C50C-407E-A947-70E740481C1C}">
                <a14:useLocalDpi xmlns:a14="http://schemas.microsoft.com/office/drawing/2010/main" val="0"/>
              </a:ext>
            </a:extLst>
          </a:blip>
          <a:srcRect l="10828" r="10828"/>
          <a:stretch/>
        </p:blipFill>
        <p:spPr>
          <a:xfrm>
            <a:off x="9570087" y="5531661"/>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9" name="Picture 48">
            <a:extLst>
              <a:ext uri="{FF2B5EF4-FFF2-40B4-BE49-F238E27FC236}">
                <a16:creationId xmlns:a16="http://schemas.microsoft.com/office/drawing/2014/main" id="{063D491C-CEA0-4BD1-96A9-E061D8321948}"/>
              </a:ext>
            </a:extLst>
          </p:cNvPr>
          <p:cNvPicPr>
            <a:picLocks noChangeAspect="1"/>
          </p:cNvPicPr>
          <p:nvPr/>
        </p:nvPicPr>
        <p:blipFill>
          <a:blip r:embed="rId11">
            <a:extLst>
              <a:ext uri="{28A0092B-C50C-407E-A947-70E740481C1C}">
                <a14:useLocalDpi xmlns:a14="http://schemas.microsoft.com/office/drawing/2010/main" val="0"/>
              </a:ext>
            </a:extLst>
          </a:blip>
          <a:srcRect l="11568" r="11568"/>
          <a:stretch/>
        </p:blipFill>
        <p:spPr>
          <a:xfrm>
            <a:off x="9570087" y="4336019"/>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1" name="Picture 50">
            <a:extLst>
              <a:ext uri="{FF2B5EF4-FFF2-40B4-BE49-F238E27FC236}">
                <a16:creationId xmlns:a16="http://schemas.microsoft.com/office/drawing/2014/main" id="{F1B26D25-8B00-6934-A07F-8995C4AD667E}"/>
              </a:ext>
            </a:extLst>
          </p:cNvPr>
          <p:cNvPicPr>
            <a:picLocks noChangeAspect="1"/>
          </p:cNvPicPr>
          <p:nvPr/>
        </p:nvPicPr>
        <p:blipFill>
          <a:blip r:embed="rId12">
            <a:extLst>
              <a:ext uri="{28A0092B-C50C-407E-A947-70E740481C1C}">
                <a14:useLocalDpi xmlns:a14="http://schemas.microsoft.com/office/drawing/2010/main" val="0"/>
              </a:ext>
            </a:extLst>
          </a:blip>
          <a:srcRect t="13359" b="13359"/>
          <a:stretch/>
        </p:blipFill>
        <p:spPr>
          <a:xfrm>
            <a:off x="6012752" y="4340843"/>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2" name="Picture 51">
            <a:extLst>
              <a:ext uri="{FF2B5EF4-FFF2-40B4-BE49-F238E27FC236}">
                <a16:creationId xmlns:a16="http://schemas.microsoft.com/office/drawing/2014/main" id="{61A68FF0-7863-9BAC-74D7-E57B719A716D}"/>
              </a:ext>
            </a:extLst>
          </p:cNvPr>
          <p:cNvPicPr>
            <a:picLocks noChangeAspect="1"/>
          </p:cNvPicPr>
          <p:nvPr/>
        </p:nvPicPr>
        <p:blipFill>
          <a:blip r:embed="rId13">
            <a:extLst>
              <a:ext uri="{28A0092B-C50C-407E-A947-70E740481C1C}">
                <a14:useLocalDpi xmlns:a14="http://schemas.microsoft.com/office/drawing/2010/main" val="0"/>
              </a:ext>
            </a:extLst>
          </a:blip>
          <a:srcRect t="17514" b="17514"/>
          <a:stretch/>
        </p:blipFill>
        <p:spPr>
          <a:xfrm>
            <a:off x="2774896" y="784172"/>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3" name="Picture 52">
            <a:extLst>
              <a:ext uri="{FF2B5EF4-FFF2-40B4-BE49-F238E27FC236}">
                <a16:creationId xmlns:a16="http://schemas.microsoft.com/office/drawing/2014/main" id="{C58FD426-9C90-5C01-CE39-0A23E49192D5}"/>
              </a:ext>
            </a:extLst>
          </p:cNvPr>
          <p:cNvPicPr>
            <a:picLocks noChangeAspect="1"/>
          </p:cNvPicPr>
          <p:nvPr/>
        </p:nvPicPr>
        <p:blipFill>
          <a:blip r:embed="rId14">
            <a:extLst>
              <a:ext uri="{28A0092B-C50C-407E-A947-70E740481C1C}">
                <a14:useLocalDpi xmlns:a14="http://schemas.microsoft.com/office/drawing/2010/main" val="0"/>
              </a:ext>
            </a:extLst>
          </a:blip>
          <a:srcRect l="11568" r="11568"/>
          <a:stretch/>
        </p:blipFill>
        <p:spPr>
          <a:xfrm>
            <a:off x="2774896" y="1937781"/>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55" name="Picture 54">
            <a:extLst>
              <a:ext uri="{FF2B5EF4-FFF2-40B4-BE49-F238E27FC236}">
                <a16:creationId xmlns:a16="http://schemas.microsoft.com/office/drawing/2014/main" id="{4B2B3370-8843-D467-041E-183A8852B430}"/>
              </a:ext>
            </a:extLst>
          </p:cNvPr>
          <p:cNvPicPr>
            <a:picLocks noChangeAspect="1"/>
          </p:cNvPicPr>
          <p:nvPr/>
        </p:nvPicPr>
        <p:blipFill>
          <a:blip r:embed="rId15">
            <a:extLst>
              <a:ext uri="{28A0092B-C50C-407E-A947-70E740481C1C}">
                <a14:useLocalDpi xmlns:a14="http://schemas.microsoft.com/office/drawing/2010/main" val="0"/>
              </a:ext>
            </a:extLst>
          </a:blip>
          <a:srcRect l="15846" r="15846"/>
          <a:stretch/>
        </p:blipFill>
        <p:spPr>
          <a:xfrm>
            <a:off x="6012752" y="1969345"/>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32" name="Picture 31">
            <a:extLst>
              <a:ext uri="{FF2B5EF4-FFF2-40B4-BE49-F238E27FC236}">
                <a16:creationId xmlns:a16="http://schemas.microsoft.com/office/drawing/2014/main" id="{8F34F82F-AF68-93BB-EF58-C93AE4EC868A}"/>
              </a:ext>
            </a:extLst>
          </p:cNvPr>
          <p:cNvPicPr>
            <a:picLocks noChangeAspect="1"/>
          </p:cNvPicPr>
          <p:nvPr/>
        </p:nvPicPr>
        <p:blipFill>
          <a:blip r:embed="rId16">
            <a:extLst>
              <a:ext uri="{28A0092B-C50C-407E-A947-70E740481C1C}">
                <a14:useLocalDpi xmlns:a14="http://schemas.microsoft.com/office/drawing/2010/main" val="0"/>
              </a:ext>
            </a:extLst>
          </a:blip>
          <a:srcRect l="11568" r="11568"/>
          <a:stretch/>
        </p:blipFill>
        <p:spPr>
          <a:xfrm>
            <a:off x="5994119" y="5528588"/>
            <a:ext cx="927653" cy="905149"/>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36" name="Picture 35">
            <a:extLst>
              <a:ext uri="{FF2B5EF4-FFF2-40B4-BE49-F238E27FC236}">
                <a16:creationId xmlns:a16="http://schemas.microsoft.com/office/drawing/2014/main" id="{78F9E6BD-B331-26C1-4D56-3A8C55B0AC49}"/>
              </a:ext>
            </a:extLst>
          </p:cNvPr>
          <p:cNvPicPr>
            <a:picLocks noChangeAspect="1"/>
          </p:cNvPicPr>
          <p:nvPr/>
        </p:nvPicPr>
        <p:blipFill>
          <a:blip r:embed="rId17">
            <a:extLst>
              <a:ext uri="{28A0092B-C50C-407E-A947-70E740481C1C}">
                <a14:useLocalDpi xmlns:a14="http://schemas.microsoft.com/office/drawing/2010/main" val="0"/>
              </a:ext>
            </a:extLst>
          </a:blip>
          <a:srcRect l="11568" r="11568"/>
          <a:stretch/>
        </p:blipFill>
        <p:spPr>
          <a:xfrm>
            <a:off x="2774896" y="3237952"/>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34" name="Picture 33">
            <a:extLst>
              <a:ext uri="{FF2B5EF4-FFF2-40B4-BE49-F238E27FC236}">
                <a16:creationId xmlns:a16="http://schemas.microsoft.com/office/drawing/2014/main" id="{97EB7958-C988-CADA-C5F0-8DE788C31BF2}"/>
              </a:ext>
            </a:extLst>
          </p:cNvPr>
          <p:cNvPicPr>
            <a:picLocks noChangeAspect="1"/>
          </p:cNvPicPr>
          <p:nvPr/>
        </p:nvPicPr>
        <p:blipFill>
          <a:blip r:embed="rId18">
            <a:extLst>
              <a:ext uri="{28A0092B-C50C-407E-A947-70E740481C1C}">
                <a14:useLocalDpi xmlns:a14="http://schemas.microsoft.com/office/drawing/2010/main" val="0"/>
              </a:ext>
            </a:extLst>
          </a:blip>
          <a:srcRect t="13415" b="13415"/>
          <a:stretch/>
        </p:blipFill>
        <p:spPr>
          <a:xfrm>
            <a:off x="9570087" y="1965909"/>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7" name="Picture 46">
            <a:extLst>
              <a:ext uri="{FF2B5EF4-FFF2-40B4-BE49-F238E27FC236}">
                <a16:creationId xmlns:a16="http://schemas.microsoft.com/office/drawing/2014/main" id="{B1C2FCEE-F877-C7C5-3AE4-C6B6FB1B8489}"/>
              </a:ext>
            </a:extLst>
          </p:cNvPr>
          <p:cNvPicPr>
            <a:picLocks noChangeAspect="1"/>
          </p:cNvPicPr>
          <p:nvPr/>
        </p:nvPicPr>
        <p:blipFill>
          <a:blip r:embed="rId19">
            <a:extLst>
              <a:ext uri="{28A0092B-C50C-407E-A947-70E740481C1C}">
                <a14:useLocalDpi xmlns:a14="http://schemas.microsoft.com/office/drawing/2010/main" val="0"/>
              </a:ext>
            </a:extLst>
          </a:blip>
          <a:srcRect l="24378" r="24378"/>
          <a:stretch/>
        </p:blipFill>
        <p:spPr>
          <a:xfrm>
            <a:off x="9570087" y="3161551"/>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1322279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D144AD9-DB40-4A26-8838-79D908B85380}"/>
              </a:ext>
            </a:extLst>
          </p:cNvPr>
          <p:cNvPicPr>
            <a:picLocks noChangeAspect="1"/>
          </p:cNvPicPr>
          <p:nvPr/>
        </p:nvPicPr>
        <p:blipFill>
          <a:blip r:embed="rId3">
            <a:extLst>
              <a:ext uri="{28A0092B-C50C-407E-A947-70E740481C1C}">
                <a14:useLocalDpi xmlns:a14="http://schemas.microsoft.com/office/drawing/2010/main" val="0"/>
              </a:ext>
            </a:extLst>
          </a:blip>
          <a:srcRect l="15695" r="15695"/>
          <a:stretch/>
        </p:blipFill>
        <p:spPr>
          <a:xfrm>
            <a:off x="3047651" y="778076"/>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3" name="TextBox 12">
            <a:extLst>
              <a:ext uri="{FF2B5EF4-FFF2-40B4-BE49-F238E27FC236}">
                <a16:creationId xmlns:a16="http://schemas.microsoft.com/office/drawing/2014/main" id="{A769822C-8255-4045-B085-F27776F6197C}"/>
              </a:ext>
            </a:extLst>
          </p:cNvPr>
          <p:cNvSpPr txBox="1"/>
          <p:nvPr/>
        </p:nvSpPr>
        <p:spPr>
          <a:xfrm>
            <a:off x="1188720" y="899880"/>
            <a:ext cx="2093976" cy="646331"/>
          </a:xfrm>
          <a:prstGeom prst="rect">
            <a:avLst/>
          </a:prstGeom>
          <a:noFill/>
        </p:spPr>
        <p:txBody>
          <a:bodyPr wrap="square" rtlCol="0">
            <a:spAutoFit/>
          </a:bodyPr>
          <a:lstStyle/>
          <a:p>
            <a:r>
              <a:rPr lang="en-US" b="1" dirty="0">
                <a:solidFill>
                  <a:srgbClr val="1C5F6D"/>
                </a:solidFill>
              </a:rPr>
              <a:t>WATER RESOURCE CENTRE</a:t>
            </a:r>
          </a:p>
        </p:txBody>
      </p:sp>
      <p:sp>
        <p:nvSpPr>
          <p:cNvPr id="16" name="TextBox 15">
            <a:extLst>
              <a:ext uri="{FF2B5EF4-FFF2-40B4-BE49-F238E27FC236}">
                <a16:creationId xmlns:a16="http://schemas.microsoft.com/office/drawing/2014/main" id="{1FFDE659-3363-4978-8B6B-EBCF01242364}"/>
              </a:ext>
            </a:extLst>
          </p:cNvPr>
          <p:cNvSpPr txBox="1"/>
          <p:nvPr/>
        </p:nvSpPr>
        <p:spPr>
          <a:xfrm>
            <a:off x="2197259" y="9449127"/>
            <a:ext cx="7028495" cy="886968"/>
          </a:xfrm>
          <a:prstGeom prst="rect">
            <a:avLst/>
          </a:prstGeom>
          <a:noFill/>
        </p:spPr>
        <p:txBody>
          <a:bodyPr wrap="square" rtlCol="0">
            <a:spAutoFit/>
          </a:bodyPr>
          <a:lstStyle/>
          <a:p>
            <a:r>
              <a:rPr lang="en-US" sz="900">
                <a:hlinkClick r:id="rId4" tooltip="https://en.wikipedia.org/wiki/Resource_recovery"/>
              </a:rPr>
              <a:t>This Photo</a:t>
            </a:r>
            <a:r>
              <a:rPr lang="en-US" sz="900"/>
              <a:t> by Unknown Author is licensed under </a:t>
            </a:r>
            <a:r>
              <a:rPr lang="en-US" sz="900">
                <a:hlinkClick r:id="rId5" tooltip="https://creativecommons.org/licenses/by-sa/3.0/"/>
              </a:rPr>
              <a:t>CC BY-SA</a:t>
            </a:r>
            <a:endParaRPr lang="en-US" sz="900"/>
          </a:p>
        </p:txBody>
      </p:sp>
      <p:sp>
        <p:nvSpPr>
          <p:cNvPr id="25" name="TextBox 24">
            <a:extLst>
              <a:ext uri="{FF2B5EF4-FFF2-40B4-BE49-F238E27FC236}">
                <a16:creationId xmlns:a16="http://schemas.microsoft.com/office/drawing/2014/main" id="{C0D817BB-54D7-4DF9-9358-88DBED743C83}"/>
              </a:ext>
            </a:extLst>
          </p:cNvPr>
          <p:cNvSpPr txBox="1"/>
          <p:nvPr/>
        </p:nvSpPr>
        <p:spPr>
          <a:xfrm>
            <a:off x="4431031" y="1036893"/>
            <a:ext cx="2093976" cy="369332"/>
          </a:xfrm>
          <a:prstGeom prst="rect">
            <a:avLst/>
          </a:prstGeom>
          <a:noFill/>
        </p:spPr>
        <p:txBody>
          <a:bodyPr wrap="square" rtlCol="0">
            <a:spAutoFit/>
          </a:bodyPr>
          <a:lstStyle/>
          <a:p>
            <a:r>
              <a:rPr lang="en-US" b="1" dirty="0">
                <a:solidFill>
                  <a:srgbClr val="1C5F6D"/>
                </a:solidFill>
              </a:rPr>
              <a:t>LIFT STATIONS</a:t>
            </a:r>
          </a:p>
        </p:txBody>
      </p:sp>
      <p:sp>
        <p:nvSpPr>
          <p:cNvPr id="28" name="TextBox 27">
            <a:extLst>
              <a:ext uri="{FF2B5EF4-FFF2-40B4-BE49-F238E27FC236}">
                <a16:creationId xmlns:a16="http://schemas.microsoft.com/office/drawing/2014/main" id="{F2A6D048-2A17-4DEA-BCB3-12FCF6B83475}"/>
              </a:ext>
            </a:extLst>
          </p:cNvPr>
          <p:cNvSpPr txBox="1"/>
          <p:nvPr/>
        </p:nvSpPr>
        <p:spPr>
          <a:xfrm>
            <a:off x="5760371" y="9400022"/>
            <a:ext cx="7028495" cy="886968"/>
          </a:xfrm>
          <a:prstGeom prst="rect">
            <a:avLst/>
          </a:prstGeom>
          <a:noFill/>
        </p:spPr>
        <p:txBody>
          <a:bodyPr wrap="square" rtlCol="0">
            <a:spAutoFit/>
          </a:bodyPr>
          <a:lstStyle/>
          <a:p>
            <a:r>
              <a:rPr lang="en-US" sz="900">
                <a:hlinkClick r:id="rId4" tooltip="https://en.wikipedia.org/wiki/Resource_recovery"/>
              </a:rPr>
              <a:t>This Photo</a:t>
            </a:r>
            <a:r>
              <a:rPr lang="en-US" sz="900"/>
              <a:t> by Unknown Author is licensed under </a:t>
            </a:r>
            <a:r>
              <a:rPr lang="en-US" sz="900">
                <a:hlinkClick r:id="rId5" tooltip="https://creativecommons.org/licenses/by-sa/3.0/"/>
              </a:rPr>
              <a:t>CC BY-SA</a:t>
            </a:r>
            <a:endParaRPr lang="en-US" sz="900"/>
          </a:p>
        </p:txBody>
      </p:sp>
      <p:sp>
        <p:nvSpPr>
          <p:cNvPr id="37" name="TextBox 36">
            <a:extLst>
              <a:ext uri="{FF2B5EF4-FFF2-40B4-BE49-F238E27FC236}">
                <a16:creationId xmlns:a16="http://schemas.microsoft.com/office/drawing/2014/main" id="{B50A8552-7047-41E0-BFBB-683471DA2B52}"/>
              </a:ext>
            </a:extLst>
          </p:cNvPr>
          <p:cNvSpPr txBox="1"/>
          <p:nvPr/>
        </p:nvSpPr>
        <p:spPr>
          <a:xfrm>
            <a:off x="7943360" y="898394"/>
            <a:ext cx="2093976" cy="646331"/>
          </a:xfrm>
          <a:prstGeom prst="rect">
            <a:avLst/>
          </a:prstGeom>
          <a:noFill/>
        </p:spPr>
        <p:txBody>
          <a:bodyPr wrap="square" rtlCol="0">
            <a:spAutoFit/>
          </a:bodyPr>
          <a:lstStyle/>
          <a:p>
            <a:r>
              <a:rPr lang="en-US" b="1" dirty="0">
                <a:solidFill>
                  <a:srgbClr val="1C5F6D"/>
                </a:solidFill>
              </a:rPr>
              <a:t>COLLECTION </a:t>
            </a:r>
          </a:p>
          <a:p>
            <a:r>
              <a:rPr lang="en-US" b="1" dirty="0">
                <a:solidFill>
                  <a:srgbClr val="1C5F6D"/>
                </a:solidFill>
              </a:rPr>
              <a:t>SYSTEM</a:t>
            </a:r>
          </a:p>
        </p:txBody>
      </p:sp>
      <p:pic>
        <p:nvPicPr>
          <p:cNvPr id="45" name="Picture 44">
            <a:extLst>
              <a:ext uri="{FF2B5EF4-FFF2-40B4-BE49-F238E27FC236}">
                <a16:creationId xmlns:a16="http://schemas.microsoft.com/office/drawing/2014/main" id="{1353A98D-A8E7-4F23-91ED-F17F6799B481}"/>
              </a:ext>
            </a:extLst>
          </p:cNvPr>
          <p:cNvPicPr>
            <a:picLocks noChangeAspect="1"/>
          </p:cNvPicPr>
          <p:nvPr/>
        </p:nvPicPr>
        <p:blipFill>
          <a:blip r:embed="rId6">
            <a:extLst>
              <a:ext uri="{28A0092B-C50C-407E-A947-70E740481C1C}">
                <a14:useLocalDpi xmlns:a14="http://schemas.microsoft.com/office/drawing/2010/main" val="0"/>
              </a:ext>
            </a:extLst>
          </a:blip>
          <a:srcRect l="11568" r="11568"/>
          <a:stretch/>
        </p:blipFill>
        <p:spPr>
          <a:xfrm>
            <a:off x="9806034" y="778075"/>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54" name="TextBox 53">
            <a:extLst>
              <a:ext uri="{FF2B5EF4-FFF2-40B4-BE49-F238E27FC236}">
                <a16:creationId xmlns:a16="http://schemas.microsoft.com/office/drawing/2014/main" id="{37099A66-ADD2-425F-9F38-54B880CF0B50}"/>
              </a:ext>
            </a:extLst>
          </p:cNvPr>
          <p:cNvSpPr txBox="1"/>
          <p:nvPr/>
        </p:nvSpPr>
        <p:spPr>
          <a:xfrm>
            <a:off x="4251457" y="36485"/>
            <a:ext cx="2920098" cy="646331"/>
          </a:xfrm>
          <a:prstGeom prst="rect">
            <a:avLst/>
          </a:prstGeom>
          <a:noFill/>
        </p:spPr>
        <p:txBody>
          <a:bodyPr wrap="square" rtlCol="0">
            <a:spAutoFit/>
          </a:bodyPr>
          <a:lstStyle/>
          <a:p>
            <a:r>
              <a:rPr lang="en-US" sz="3600" b="1" dirty="0">
                <a:solidFill>
                  <a:srgbClr val="1C5F6D"/>
                </a:solidFill>
                <a:effectLst>
                  <a:outerShdw blurRad="38100" dist="38100" dir="2700000" algn="tl">
                    <a:srgbClr val="000000">
                      <a:alpha val="43137"/>
                    </a:srgbClr>
                  </a:outerShdw>
                </a:effectLst>
              </a:rPr>
              <a:t>WASTEWATER</a:t>
            </a:r>
          </a:p>
        </p:txBody>
      </p:sp>
      <p:pic>
        <p:nvPicPr>
          <p:cNvPr id="14" name="Picture 13">
            <a:extLst>
              <a:ext uri="{FF2B5EF4-FFF2-40B4-BE49-F238E27FC236}">
                <a16:creationId xmlns:a16="http://schemas.microsoft.com/office/drawing/2014/main" id="{D44FCE8C-25DA-3745-06C2-EFADC8BCB279}"/>
              </a:ext>
            </a:extLst>
          </p:cNvPr>
          <p:cNvPicPr>
            <a:picLocks noChangeAspect="1"/>
          </p:cNvPicPr>
          <p:nvPr/>
        </p:nvPicPr>
        <p:blipFill>
          <a:blip r:embed="rId7">
            <a:extLst>
              <a:ext uri="{28A0092B-C50C-407E-A947-70E740481C1C}">
                <a14:useLocalDpi xmlns:a14="http://schemas.microsoft.com/office/drawing/2010/main" val="0"/>
              </a:ext>
            </a:extLst>
          </a:blip>
          <a:srcRect l="25421" r="25421"/>
          <a:stretch/>
        </p:blipFill>
        <p:spPr>
          <a:xfrm>
            <a:off x="6426842" y="75905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15" name="Picture 14">
            <a:extLst>
              <a:ext uri="{FF2B5EF4-FFF2-40B4-BE49-F238E27FC236}">
                <a16:creationId xmlns:a16="http://schemas.microsoft.com/office/drawing/2014/main" id="{C6340B1C-95EC-0B81-C9A3-50520995A471}"/>
              </a:ext>
            </a:extLst>
          </p:cNvPr>
          <p:cNvPicPr>
            <a:picLocks noChangeAspect="1"/>
          </p:cNvPicPr>
          <p:nvPr/>
        </p:nvPicPr>
        <p:blipFill>
          <a:blip r:embed="rId8">
            <a:extLst>
              <a:ext uri="{28A0092B-C50C-407E-A947-70E740481C1C}">
                <a14:useLocalDpi xmlns:a14="http://schemas.microsoft.com/office/drawing/2010/main" val="0"/>
              </a:ext>
            </a:extLst>
          </a:blip>
          <a:srcRect t="1213" b="1213"/>
          <a:stretch/>
        </p:blipFill>
        <p:spPr>
          <a:xfrm>
            <a:off x="3047651" y="205170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7" name="TextBox 16">
            <a:extLst>
              <a:ext uri="{FF2B5EF4-FFF2-40B4-BE49-F238E27FC236}">
                <a16:creationId xmlns:a16="http://schemas.microsoft.com/office/drawing/2014/main" id="{33B4A67A-5CD0-4045-2C9F-F1589EEC2212}"/>
              </a:ext>
            </a:extLst>
          </p:cNvPr>
          <p:cNvSpPr txBox="1"/>
          <p:nvPr/>
        </p:nvSpPr>
        <p:spPr>
          <a:xfrm>
            <a:off x="1188720" y="2172022"/>
            <a:ext cx="2093976" cy="646331"/>
          </a:xfrm>
          <a:prstGeom prst="rect">
            <a:avLst/>
          </a:prstGeom>
          <a:noFill/>
        </p:spPr>
        <p:txBody>
          <a:bodyPr wrap="square" rtlCol="0">
            <a:spAutoFit/>
          </a:bodyPr>
          <a:lstStyle/>
          <a:p>
            <a:r>
              <a:rPr lang="en-US" b="1" dirty="0">
                <a:solidFill>
                  <a:srgbClr val="1C5F6D"/>
                </a:solidFill>
              </a:rPr>
              <a:t>SEPTAGE </a:t>
            </a:r>
          </a:p>
          <a:p>
            <a:r>
              <a:rPr lang="en-US" b="1" dirty="0">
                <a:solidFill>
                  <a:srgbClr val="1C5F6D"/>
                </a:solidFill>
              </a:rPr>
              <a:t>RECEIVING</a:t>
            </a:r>
          </a:p>
        </p:txBody>
      </p:sp>
    </p:spTree>
    <p:extLst>
      <p:ext uri="{BB962C8B-B14F-4D97-AF65-F5344CB8AC3E}">
        <p14:creationId xmlns:p14="http://schemas.microsoft.com/office/powerpoint/2010/main" val="6262898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sky, power shovel, outdoor, transport&#10;&#10;Description automatically generated">
            <a:extLst>
              <a:ext uri="{FF2B5EF4-FFF2-40B4-BE49-F238E27FC236}">
                <a16:creationId xmlns:a16="http://schemas.microsoft.com/office/drawing/2014/main" id="{CD144AD9-DB40-4A26-8838-79D908B85380}"/>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l="16604" r="14986" b="-1"/>
          <a:stretch/>
        </p:blipFill>
        <p:spPr>
          <a:xfrm>
            <a:off x="3245595" y="130337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3" name="TextBox 12">
            <a:extLst>
              <a:ext uri="{FF2B5EF4-FFF2-40B4-BE49-F238E27FC236}">
                <a16:creationId xmlns:a16="http://schemas.microsoft.com/office/drawing/2014/main" id="{A769822C-8255-4045-B085-F27776F6197C}"/>
              </a:ext>
            </a:extLst>
          </p:cNvPr>
          <p:cNvSpPr txBox="1"/>
          <p:nvPr/>
        </p:nvSpPr>
        <p:spPr>
          <a:xfrm>
            <a:off x="1386664" y="1425178"/>
            <a:ext cx="2093976" cy="646331"/>
          </a:xfrm>
          <a:prstGeom prst="rect">
            <a:avLst/>
          </a:prstGeom>
          <a:noFill/>
        </p:spPr>
        <p:txBody>
          <a:bodyPr wrap="square" rtlCol="0">
            <a:spAutoFit/>
          </a:bodyPr>
          <a:lstStyle/>
          <a:p>
            <a:r>
              <a:rPr lang="en-US" b="1" dirty="0">
                <a:solidFill>
                  <a:srgbClr val="1C5F6D"/>
                </a:solidFill>
              </a:rPr>
              <a:t>DEVELOPMENT</a:t>
            </a:r>
            <a:br>
              <a:rPr lang="en-US" b="1" dirty="0">
                <a:solidFill>
                  <a:srgbClr val="1C5F6D"/>
                </a:solidFill>
              </a:rPr>
            </a:br>
            <a:r>
              <a:rPr lang="en-US" b="1" dirty="0">
                <a:solidFill>
                  <a:srgbClr val="1C5F6D"/>
                </a:solidFill>
              </a:rPr>
              <a:t>ENGINEERING</a:t>
            </a:r>
          </a:p>
        </p:txBody>
      </p:sp>
      <p:pic>
        <p:nvPicPr>
          <p:cNvPr id="15" name="Picture 14">
            <a:extLst>
              <a:ext uri="{FF2B5EF4-FFF2-40B4-BE49-F238E27FC236}">
                <a16:creationId xmlns:a16="http://schemas.microsoft.com/office/drawing/2014/main" id="{562AE1C3-4ED8-4806-B875-2E63119302DD}"/>
              </a:ext>
            </a:extLst>
          </p:cNvPr>
          <p:cNvPicPr>
            <a:picLocks noChangeAspect="1"/>
          </p:cNvPicPr>
          <p:nvPr/>
        </p:nvPicPr>
        <p:blipFill>
          <a:blip r:embed="rId5">
            <a:extLst>
              <a:ext uri="{837473B0-CC2E-450A-ABE3-18F120FF3D39}">
                <a1611:picAttrSrcUrl xmlns:a1611="http://schemas.microsoft.com/office/drawing/2016/11/main" r:id="rId6"/>
              </a:ext>
            </a:extLst>
          </a:blip>
          <a:srcRect l="11653" r="11653"/>
          <a:stretch/>
        </p:blipFill>
        <p:spPr>
          <a:xfrm>
            <a:off x="3245595" y="239579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16" name="TextBox 15">
            <a:extLst>
              <a:ext uri="{FF2B5EF4-FFF2-40B4-BE49-F238E27FC236}">
                <a16:creationId xmlns:a16="http://schemas.microsoft.com/office/drawing/2014/main" id="{1FFDE659-3363-4978-8B6B-EBCF01242364}"/>
              </a:ext>
            </a:extLst>
          </p:cNvPr>
          <p:cNvSpPr txBox="1"/>
          <p:nvPr/>
        </p:nvSpPr>
        <p:spPr>
          <a:xfrm>
            <a:off x="2197259" y="9449127"/>
            <a:ext cx="7028495" cy="886968"/>
          </a:xfrm>
          <a:prstGeom prst="rect">
            <a:avLst/>
          </a:prstGeom>
          <a:noFill/>
        </p:spPr>
        <p:txBody>
          <a:bodyPr wrap="square" rtlCol="0">
            <a:spAutoFit/>
          </a:bodyPr>
          <a:lstStyle/>
          <a:p>
            <a:r>
              <a:rPr lang="en-US" sz="900">
                <a:hlinkClick r:id="rId6" tooltip="https://en.wikipedia.org/wiki/Resource_recovery"/>
              </a:rPr>
              <a:t>This Photo</a:t>
            </a:r>
            <a:r>
              <a:rPr lang="en-US" sz="900"/>
              <a:t> by Unknown Author is licensed under </a:t>
            </a:r>
            <a:r>
              <a:rPr lang="en-US" sz="900">
                <a:hlinkClick r:id="rId7" tooltip="https://creativecommons.org/licenses/by-sa/3.0/"/>
              </a:rPr>
              <a:t>CC BY-SA</a:t>
            </a:r>
            <a:endParaRPr lang="en-US" sz="900"/>
          </a:p>
        </p:txBody>
      </p:sp>
      <p:sp>
        <p:nvSpPr>
          <p:cNvPr id="17" name="TextBox 16">
            <a:extLst>
              <a:ext uri="{FF2B5EF4-FFF2-40B4-BE49-F238E27FC236}">
                <a16:creationId xmlns:a16="http://schemas.microsoft.com/office/drawing/2014/main" id="{9692EE67-130E-4921-B1E7-1E3A5E857872}"/>
              </a:ext>
            </a:extLst>
          </p:cNvPr>
          <p:cNvSpPr txBox="1"/>
          <p:nvPr/>
        </p:nvSpPr>
        <p:spPr>
          <a:xfrm>
            <a:off x="1386664" y="2516112"/>
            <a:ext cx="2093976" cy="646331"/>
          </a:xfrm>
          <a:prstGeom prst="rect">
            <a:avLst/>
          </a:prstGeom>
          <a:noFill/>
        </p:spPr>
        <p:txBody>
          <a:bodyPr wrap="square" rtlCol="0">
            <a:spAutoFit/>
          </a:bodyPr>
          <a:lstStyle/>
          <a:p>
            <a:r>
              <a:rPr lang="en-US" b="1" dirty="0">
                <a:solidFill>
                  <a:srgbClr val="1C5F6D"/>
                </a:solidFill>
              </a:rPr>
              <a:t>SOLID WASTE MANAGEMENT</a:t>
            </a:r>
          </a:p>
        </p:txBody>
      </p:sp>
      <p:sp>
        <p:nvSpPr>
          <p:cNvPr id="18" name="TextBox 17">
            <a:extLst>
              <a:ext uri="{FF2B5EF4-FFF2-40B4-BE49-F238E27FC236}">
                <a16:creationId xmlns:a16="http://schemas.microsoft.com/office/drawing/2014/main" id="{BA30F8E1-E920-4BF3-B652-DCE3ACA89E87}"/>
              </a:ext>
            </a:extLst>
          </p:cNvPr>
          <p:cNvSpPr txBox="1"/>
          <p:nvPr/>
        </p:nvSpPr>
        <p:spPr>
          <a:xfrm>
            <a:off x="1386664" y="3479147"/>
            <a:ext cx="2093976" cy="1477328"/>
          </a:xfrm>
          <a:prstGeom prst="rect">
            <a:avLst/>
          </a:prstGeom>
          <a:noFill/>
        </p:spPr>
        <p:txBody>
          <a:bodyPr wrap="square" rtlCol="0">
            <a:spAutoFit/>
          </a:bodyPr>
          <a:lstStyle/>
          <a:p>
            <a:r>
              <a:rPr lang="en-US" b="1" dirty="0">
                <a:solidFill>
                  <a:srgbClr val="1C5F6D"/>
                </a:solidFill>
              </a:rPr>
              <a:t>OVERLAND DRAINAGE, HYDROGEOLOGY AND </a:t>
            </a:r>
            <a:br>
              <a:rPr lang="en-US" b="1" dirty="0">
                <a:solidFill>
                  <a:srgbClr val="1C5F6D"/>
                </a:solidFill>
              </a:rPr>
            </a:br>
            <a:r>
              <a:rPr lang="en-US" b="1" dirty="0">
                <a:solidFill>
                  <a:srgbClr val="1C5F6D"/>
                </a:solidFill>
              </a:rPr>
              <a:t>NATURAL ASSETS</a:t>
            </a:r>
          </a:p>
        </p:txBody>
      </p:sp>
      <p:pic>
        <p:nvPicPr>
          <p:cNvPr id="19" name="Picture 18">
            <a:extLst>
              <a:ext uri="{FF2B5EF4-FFF2-40B4-BE49-F238E27FC236}">
                <a16:creationId xmlns:a16="http://schemas.microsoft.com/office/drawing/2014/main" id="{7D0C9E61-1E86-4D64-851F-1A5525C88D0B}"/>
              </a:ext>
            </a:extLst>
          </p:cNvPr>
          <p:cNvPicPr>
            <a:picLocks noChangeAspect="1"/>
          </p:cNvPicPr>
          <p:nvPr/>
        </p:nvPicPr>
        <p:blipFill>
          <a:blip r:embed="rId8"/>
          <a:srcRect l="11568" r="11568"/>
          <a:stretch/>
        </p:blipFill>
        <p:spPr>
          <a:xfrm>
            <a:off x="3245595" y="3774327"/>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20" name="TextBox 19">
            <a:extLst>
              <a:ext uri="{FF2B5EF4-FFF2-40B4-BE49-F238E27FC236}">
                <a16:creationId xmlns:a16="http://schemas.microsoft.com/office/drawing/2014/main" id="{B2A7D777-4F32-4BE1-9EEE-8CBB0DAAE74C}"/>
              </a:ext>
            </a:extLst>
          </p:cNvPr>
          <p:cNvSpPr txBox="1"/>
          <p:nvPr/>
        </p:nvSpPr>
        <p:spPr>
          <a:xfrm>
            <a:off x="4630622" y="3894646"/>
            <a:ext cx="2093976" cy="646331"/>
          </a:xfrm>
          <a:prstGeom prst="rect">
            <a:avLst/>
          </a:prstGeom>
          <a:noFill/>
        </p:spPr>
        <p:txBody>
          <a:bodyPr wrap="square" rtlCol="0">
            <a:spAutoFit/>
          </a:bodyPr>
          <a:lstStyle/>
          <a:p>
            <a:r>
              <a:rPr lang="en-US" b="1" dirty="0">
                <a:solidFill>
                  <a:srgbClr val="1C5F6D"/>
                </a:solidFill>
              </a:rPr>
              <a:t>WATER CONSERVATION</a:t>
            </a:r>
          </a:p>
        </p:txBody>
      </p:sp>
      <p:pic>
        <p:nvPicPr>
          <p:cNvPr id="21" name="Picture 20">
            <a:extLst>
              <a:ext uri="{FF2B5EF4-FFF2-40B4-BE49-F238E27FC236}">
                <a16:creationId xmlns:a16="http://schemas.microsoft.com/office/drawing/2014/main" id="{6D1E3213-4CC2-464D-83D8-307E9E9F7055}"/>
              </a:ext>
            </a:extLst>
          </p:cNvPr>
          <p:cNvPicPr>
            <a:picLocks noChangeAspect="1"/>
          </p:cNvPicPr>
          <p:nvPr/>
        </p:nvPicPr>
        <p:blipFill>
          <a:blip r:embed="rId9">
            <a:extLst>
              <a:ext uri="{837473B0-CC2E-450A-ABE3-18F120FF3D39}">
                <a1611:picAttrSrcUrl xmlns:a1611="http://schemas.microsoft.com/office/drawing/2016/11/main" r:id="rId10"/>
              </a:ext>
            </a:extLst>
          </a:blip>
          <a:srcRect l="26575" r="26575"/>
          <a:stretch/>
        </p:blipFill>
        <p:spPr>
          <a:xfrm>
            <a:off x="6489553" y="3774327"/>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25" name="TextBox 24">
            <a:extLst>
              <a:ext uri="{FF2B5EF4-FFF2-40B4-BE49-F238E27FC236}">
                <a16:creationId xmlns:a16="http://schemas.microsoft.com/office/drawing/2014/main" id="{C0D817BB-54D7-4DF9-9358-88DBED743C83}"/>
              </a:ext>
            </a:extLst>
          </p:cNvPr>
          <p:cNvSpPr txBox="1"/>
          <p:nvPr/>
        </p:nvSpPr>
        <p:spPr>
          <a:xfrm>
            <a:off x="4605807" y="1302988"/>
            <a:ext cx="2093976" cy="923330"/>
          </a:xfrm>
          <a:prstGeom prst="rect">
            <a:avLst/>
          </a:prstGeom>
          <a:noFill/>
        </p:spPr>
        <p:txBody>
          <a:bodyPr wrap="square" rtlCol="0">
            <a:spAutoFit/>
          </a:bodyPr>
          <a:lstStyle/>
          <a:p>
            <a:r>
              <a:rPr lang="en-US" b="1" dirty="0">
                <a:solidFill>
                  <a:srgbClr val="1C5F6D"/>
                </a:solidFill>
              </a:rPr>
              <a:t>ACTIVE TRANSPORTATION</a:t>
            </a:r>
          </a:p>
          <a:p>
            <a:r>
              <a:rPr lang="en-US" b="1" dirty="0">
                <a:solidFill>
                  <a:srgbClr val="1C5F6D"/>
                </a:solidFill>
              </a:rPr>
              <a:t>PLANNING</a:t>
            </a:r>
          </a:p>
        </p:txBody>
      </p:sp>
      <p:sp>
        <p:nvSpPr>
          <p:cNvPr id="26" name="TextBox 25">
            <a:extLst>
              <a:ext uri="{FF2B5EF4-FFF2-40B4-BE49-F238E27FC236}">
                <a16:creationId xmlns:a16="http://schemas.microsoft.com/office/drawing/2014/main" id="{F674C242-1470-4340-AABB-8CDEAF7866A8}"/>
              </a:ext>
            </a:extLst>
          </p:cNvPr>
          <p:cNvSpPr txBox="1"/>
          <p:nvPr/>
        </p:nvSpPr>
        <p:spPr>
          <a:xfrm>
            <a:off x="4633989" y="2519484"/>
            <a:ext cx="2093976" cy="646331"/>
          </a:xfrm>
          <a:prstGeom prst="rect">
            <a:avLst/>
          </a:prstGeom>
          <a:noFill/>
        </p:spPr>
        <p:txBody>
          <a:bodyPr wrap="square" rtlCol="0">
            <a:spAutoFit/>
          </a:bodyPr>
          <a:lstStyle/>
          <a:p>
            <a:r>
              <a:rPr lang="en-US" b="1" dirty="0">
                <a:solidFill>
                  <a:srgbClr val="1C5F6D"/>
                </a:solidFill>
              </a:rPr>
              <a:t>GREEN INFRASTRUCTURE</a:t>
            </a:r>
          </a:p>
        </p:txBody>
      </p:sp>
      <p:sp>
        <p:nvSpPr>
          <p:cNvPr id="28" name="TextBox 27">
            <a:extLst>
              <a:ext uri="{FF2B5EF4-FFF2-40B4-BE49-F238E27FC236}">
                <a16:creationId xmlns:a16="http://schemas.microsoft.com/office/drawing/2014/main" id="{F2A6D048-2A17-4DEA-BCB3-12FCF6B83475}"/>
              </a:ext>
            </a:extLst>
          </p:cNvPr>
          <p:cNvSpPr txBox="1"/>
          <p:nvPr/>
        </p:nvSpPr>
        <p:spPr>
          <a:xfrm>
            <a:off x="5760371" y="9400022"/>
            <a:ext cx="7028495" cy="886968"/>
          </a:xfrm>
          <a:prstGeom prst="rect">
            <a:avLst/>
          </a:prstGeom>
          <a:noFill/>
        </p:spPr>
        <p:txBody>
          <a:bodyPr wrap="square" rtlCol="0">
            <a:spAutoFit/>
          </a:bodyPr>
          <a:lstStyle/>
          <a:p>
            <a:r>
              <a:rPr lang="en-US" sz="900">
                <a:hlinkClick r:id="rId6" tooltip="https://en.wikipedia.org/wiki/Resource_recovery"/>
              </a:rPr>
              <a:t>This Photo</a:t>
            </a:r>
            <a:r>
              <a:rPr lang="en-US" sz="900"/>
              <a:t> by Unknown Author is licensed under </a:t>
            </a:r>
            <a:r>
              <a:rPr lang="en-US" sz="900">
                <a:hlinkClick r:id="rId7" tooltip="https://creativecommons.org/licenses/by-sa/3.0/"/>
              </a:rPr>
              <a:t>CC BY-SA</a:t>
            </a:r>
            <a:endParaRPr lang="en-US" sz="900"/>
          </a:p>
        </p:txBody>
      </p:sp>
      <p:pic>
        <p:nvPicPr>
          <p:cNvPr id="45" name="Picture 44">
            <a:extLst>
              <a:ext uri="{FF2B5EF4-FFF2-40B4-BE49-F238E27FC236}">
                <a16:creationId xmlns:a16="http://schemas.microsoft.com/office/drawing/2014/main" id="{1353A98D-A8E7-4F23-91ED-F17F6799B481}"/>
              </a:ext>
            </a:extLst>
          </p:cNvPr>
          <p:cNvPicPr>
            <a:picLocks noChangeAspect="1"/>
          </p:cNvPicPr>
          <p:nvPr/>
        </p:nvPicPr>
        <p:blipFill>
          <a:blip r:embed="rId11"/>
          <a:srcRect l="24378" r="24378"/>
          <a:stretch/>
        </p:blipFill>
        <p:spPr>
          <a:xfrm>
            <a:off x="6489553" y="1309470"/>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46" name="Picture 45">
            <a:extLst>
              <a:ext uri="{FF2B5EF4-FFF2-40B4-BE49-F238E27FC236}">
                <a16:creationId xmlns:a16="http://schemas.microsoft.com/office/drawing/2014/main" id="{C2E64551-E5C5-4476-B32B-D7FEE7F4AA4B}"/>
              </a:ext>
            </a:extLst>
          </p:cNvPr>
          <p:cNvPicPr>
            <a:picLocks noChangeAspect="1"/>
          </p:cNvPicPr>
          <p:nvPr/>
        </p:nvPicPr>
        <p:blipFill>
          <a:blip r:embed="rId12"/>
          <a:srcRect l="11632" r="11632"/>
          <a:stretch/>
        </p:blipFill>
        <p:spPr>
          <a:xfrm>
            <a:off x="6489553" y="239579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54" name="TextBox 53">
            <a:extLst>
              <a:ext uri="{FF2B5EF4-FFF2-40B4-BE49-F238E27FC236}">
                <a16:creationId xmlns:a16="http://schemas.microsoft.com/office/drawing/2014/main" id="{37099A66-ADD2-425F-9F38-54B880CF0B50}"/>
              </a:ext>
            </a:extLst>
          </p:cNvPr>
          <p:cNvSpPr txBox="1"/>
          <p:nvPr/>
        </p:nvSpPr>
        <p:spPr>
          <a:xfrm>
            <a:off x="2914107" y="31979"/>
            <a:ext cx="6755004" cy="646331"/>
          </a:xfrm>
          <a:prstGeom prst="rect">
            <a:avLst/>
          </a:prstGeom>
          <a:noFill/>
        </p:spPr>
        <p:txBody>
          <a:bodyPr wrap="square" rtlCol="0">
            <a:spAutoFit/>
          </a:bodyPr>
          <a:lstStyle/>
          <a:p>
            <a:r>
              <a:rPr lang="en-US" sz="3600" b="1" dirty="0">
                <a:solidFill>
                  <a:srgbClr val="1C5F6D"/>
                </a:solidFill>
                <a:effectLst>
                  <a:outerShdw blurRad="38100" dist="38100" dir="2700000" algn="tl">
                    <a:srgbClr val="000000">
                      <a:alpha val="43137"/>
                    </a:srgbClr>
                  </a:outerShdw>
                </a:effectLst>
              </a:rPr>
              <a:t>SUSTAINABLE INFRASTRUCTURE</a:t>
            </a:r>
          </a:p>
        </p:txBody>
      </p:sp>
      <p:pic>
        <p:nvPicPr>
          <p:cNvPr id="33" name="Picture 32">
            <a:extLst>
              <a:ext uri="{FF2B5EF4-FFF2-40B4-BE49-F238E27FC236}">
                <a16:creationId xmlns:a16="http://schemas.microsoft.com/office/drawing/2014/main" id="{2F5D2CF7-B724-40E5-BDC1-E6C5C0E86518}"/>
              </a:ext>
            </a:extLst>
          </p:cNvPr>
          <p:cNvPicPr>
            <a:picLocks noChangeAspect="1"/>
          </p:cNvPicPr>
          <p:nvPr/>
        </p:nvPicPr>
        <p:blipFill>
          <a:blip r:embed="rId13">
            <a:extLst>
              <a:ext uri="{28A0092B-C50C-407E-A947-70E740481C1C}">
                <a14:useLocalDpi xmlns:a14="http://schemas.microsoft.com/office/drawing/2010/main" val="0"/>
              </a:ext>
            </a:extLst>
          </a:blip>
          <a:srcRect l="10139" r="10139"/>
          <a:stretch/>
        </p:blipFill>
        <p:spPr>
          <a:xfrm>
            <a:off x="10218972" y="3774327"/>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4" name="TextBox 33">
            <a:extLst>
              <a:ext uri="{FF2B5EF4-FFF2-40B4-BE49-F238E27FC236}">
                <a16:creationId xmlns:a16="http://schemas.microsoft.com/office/drawing/2014/main" id="{CFF835F1-5DF0-4059-BF48-A266AB98C978}"/>
              </a:ext>
            </a:extLst>
          </p:cNvPr>
          <p:cNvSpPr txBox="1"/>
          <p:nvPr/>
        </p:nvSpPr>
        <p:spPr>
          <a:xfrm>
            <a:off x="8360041" y="3896131"/>
            <a:ext cx="2093976" cy="369332"/>
          </a:xfrm>
          <a:prstGeom prst="rect">
            <a:avLst/>
          </a:prstGeom>
          <a:noFill/>
        </p:spPr>
        <p:txBody>
          <a:bodyPr wrap="square" rtlCol="0">
            <a:spAutoFit/>
          </a:bodyPr>
          <a:lstStyle/>
          <a:p>
            <a:r>
              <a:rPr lang="en-US" b="1" dirty="0">
                <a:solidFill>
                  <a:srgbClr val="1C5F6D"/>
                </a:solidFill>
              </a:rPr>
              <a:t>MAPPING</a:t>
            </a:r>
          </a:p>
        </p:txBody>
      </p:sp>
      <p:sp>
        <p:nvSpPr>
          <p:cNvPr id="35" name="TextBox 34">
            <a:extLst>
              <a:ext uri="{FF2B5EF4-FFF2-40B4-BE49-F238E27FC236}">
                <a16:creationId xmlns:a16="http://schemas.microsoft.com/office/drawing/2014/main" id="{DC99EF9A-6114-4237-BA91-5CB7B3F8DD9C}"/>
              </a:ext>
            </a:extLst>
          </p:cNvPr>
          <p:cNvSpPr txBox="1"/>
          <p:nvPr/>
        </p:nvSpPr>
        <p:spPr>
          <a:xfrm>
            <a:off x="8235331" y="1372894"/>
            <a:ext cx="2093976" cy="646331"/>
          </a:xfrm>
          <a:prstGeom prst="rect">
            <a:avLst/>
          </a:prstGeom>
          <a:noFill/>
        </p:spPr>
        <p:txBody>
          <a:bodyPr wrap="square" rtlCol="0">
            <a:spAutoFit/>
          </a:bodyPr>
          <a:lstStyle/>
          <a:p>
            <a:r>
              <a:rPr lang="en-US" b="1" dirty="0">
                <a:solidFill>
                  <a:srgbClr val="1C5F6D"/>
                </a:solidFill>
              </a:rPr>
              <a:t>ASSET </a:t>
            </a:r>
          </a:p>
          <a:p>
            <a:r>
              <a:rPr lang="en-US" b="1" dirty="0">
                <a:solidFill>
                  <a:srgbClr val="1C5F6D"/>
                </a:solidFill>
              </a:rPr>
              <a:t>REPORTING</a:t>
            </a:r>
          </a:p>
        </p:txBody>
      </p:sp>
      <p:pic>
        <p:nvPicPr>
          <p:cNvPr id="36" name="Picture 35">
            <a:extLst>
              <a:ext uri="{FF2B5EF4-FFF2-40B4-BE49-F238E27FC236}">
                <a16:creationId xmlns:a16="http://schemas.microsoft.com/office/drawing/2014/main" id="{32C48447-92BA-4D79-BD33-D013E2CE7E8D}"/>
              </a:ext>
            </a:extLst>
          </p:cNvPr>
          <p:cNvPicPr>
            <a:picLocks noChangeAspect="1"/>
          </p:cNvPicPr>
          <p:nvPr/>
        </p:nvPicPr>
        <p:blipFill>
          <a:blip r:embed="rId14">
            <a:extLst>
              <a:ext uri="{28A0092B-C50C-407E-A947-70E740481C1C}">
                <a14:useLocalDpi xmlns:a14="http://schemas.microsoft.com/office/drawing/2010/main" val="0"/>
              </a:ext>
            </a:extLst>
          </a:blip>
          <a:srcRect l="11568" r="11568"/>
          <a:stretch/>
        </p:blipFill>
        <p:spPr>
          <a:xfrm>
            <a:off x="10257045" y="130337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
        <p:nvSpPr>
          <p:cNvPr id="39" name="TextBox 38">
            <a:extLst>
              <a:ext uri="{FF2B5EF4-FFF2-40B4-BE49-F238E27FC236}">
                <a16:creationId xmlns:a16="http://schemas.microsoft.com/office/drawing/2014/main" id="{5483E98B-F61B-400B-8880-95FCFC36DA24}"/>
              </a:ext>
            </a:extLst>
          </p:cNvPr>
          <p:cNvSpPr txBox="1"/>
          <p:nvPr/>
        </p:nvSpPr>
        <p:spPr>
          <a:xfrm>
            <a:off x="8235331" y="2543890"/>
            <a:ext cx="2093976" cy="646331"/>
          </a:xfrm>
          <a:prstGeom prst="rect">
            <a:avLst/>
          </a:prstGeom>
          <a:noFill/>
        </p:spPr>
        <p:txBody>
          <a:bodyPr wrap="square" rtlCol="0">
            <a:spAutoFit/>
          </a:bodyPr>
          <a:lstStyle/>
          <a:p>
            <a:r>
              <a:rPr lang="en-US" b="1" dirty="0">
                <a:solidFill>
                  <a:srgbClr val="1C5F6D"/>
                </a:solidFill>
              </a:rPr>
              <a:t>CONDITIONS ASSESSMENTS</a:t>
            </a:r>
          </a:p>
        </p:txBody>
      </p:sp>
      <p:pic>
        <p:nvPicPr>
          <p:cNvPr id="42" name="Picture 41">
            <a:extLst>
              <a:ext uri="{FF2B5EF4-FFF2-40B4-BE49-F238E27FC236}">
                <a16:creationId xmlns:a16="http://schemas.microsoft.com/office/drawing/2014/main" id="{14E328A7-4F3B-4945-8D73-C919C7B2F9FA}"/>
              </a:ext>
            </a:extLst>
          </p:cNvPr>
          <p:cNvPicPr>
            <a:picLocks noChangeAspect="1"/>
          </p:cNvPicPr>
          <p:nvPr/>
        </p:nvPicPr>
        <p:blipFill>
          <a:blip r:embed="rId15">
            <a:extLst>
              <a:ext uri="{28A0092B-C50C-407E-A947-70E740481C1C}">
                <a14:useLocalDpi xmlns:a14="http://schemas.microsoft.com/office/drawing/2010/main" val="0"/>
              </a:ext>
            </a:extLst>
          </a:blip>
          <a:srcRect l="15843" r="15843"/>
          <a:stretch/>
        </p:blipFill>
        <p:spPr>
          <a:xfrm>
            <a:off x="10218972" y="2395794"/>
            <a:ext cx="909020" cy="886968"/>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spTree>
    <p:extLst>
      <p:ext uri="{BB962C8B-B14F-4D97-AF65-F5344CB8AC3E}">
        <p14:creationId xmlns:p14="http://schemas.microsoft.com/office/powerpoint/2010/main" val="2059220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2023 Operational Projects</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1230085" y="1687513"/>
            <a:ext cx="10685835" cy="4482410"/>
          </a:xfrm>
        </p:spPr>
        <p:txBody>
          <a:bodyPr>
            <a:normAutofit/>
          </a:bodyPr>
          <a:lstStyle/>
          <a:p>
            <a:pPr>
              <a:buFont typeface="Wingdings" panose="05000000000000000000" pitchFamily="2" charset="2"/>
              <a:buChar char="Ø"/>
            </a:pPr>
            <a:r>
              <a:rPr lang="en-US" dirty="0"/>
              <a:t>Transportation Master Plan</a:t>
            </a:r>
          </a:p>
          <a:p>
            <a:pPr>
              <a:buFont typeface="Wingdings" panose="05000000000000000000" pitchFamily="2" charset="2"/>
              <a:buChar char="Ø"/>
            </a:pPr>
            <a:r>
              <a:rPr lang="en-US" dirty="0"/>
              <a:t>Sanitary Sewer Model and Master Plan</a:t>
            </a:r>
          </a:p>
          <a:p>
            <a:pPr>
              <a:buFont typeface="Wingdings" panose="05000000000000000000" pitchFamily="2" charset="2"/>
              <a:buChar char="Ø"/>
            </a:pPr>
            <a:r>
              <a:rPr lang="en-US" dirty="0"/>
              <a:t>Septage Receiving Facility Long-term Plan</a:t>
            </a:r>
          </a:p>
          <a:p>
            <a:pPr>
              <a:buFont typeface="Wingdings" panose="05000000000000000000" pitchFamily="2" charset="2"/>
              <a:buChar char="Ø"/>
            </a:pPr>
            <a:r>
              <a:rPr lang="en-US" dirty="0"/>
              <a:t>Water Resource Centre Asset Management Plan</a:t>
            </a:r>
          </a:p>
          <a:p>
            <a:pPr>
              <a:buFont typeface="Wingdings" panose="05000000000000000000" pitchFamily="2" charset="2"/>
              <a:buChar char="Ø"/>
            </a:pPr>
            <a:r>
              <a:rPr lang="en-US" dirty="0"/>
              <a:t>DCC Bylaw Update</a:t>
            </a:r>
          </a:p>
          <a:p>
            <a:pPr marL="0" indent="0">
              <a:buNone/>
            </a:pPr>
            <a:endParaRPr lang="en-US" dirty="0"/>
          </a:p>
          <a:p>
            <a:pPr>
              <a:buFont typeface="Wingdings" panose="05000000000000000000" pitchFamily="2" charset="2"/>
              <a:buChar char="Ø"/>
            </a:pPr>
            <a:endParaRPr lang="en-US" dirty="0"/>
          </a:p>
        </p:txBody>
      </p:sp>
      <p:pic>
        <p:nvPicPr>
          <p:cNvPr id="4" name="Picture 3">
            <a:extLst>
              <a:ext uri="{FF2B5EF4-FFF2-40B4-BE49-F238E27FC236}">
                <a16:creationId xmlns:a16="http://schemas.microsoft.com/office/drawing/2014/main" id="{8E5E564A-0268-4142-A568-511E491A351E}"/>
              </a:ext>
            </a:extLst>
          </p:cNvPr>
          <p:cNvPicPr>
            <a:picLocks noChangeAspect="1"/>
          </p:cNvPicPr>
          <p:nvPr/>
        </p:nvPicPr>
        <p:blipFill>
          <a:blip r:embed="rId2"/>
          <a:stretch>
            <a:fillRect/>
          </a:stretch>
        </p:blipFill>
        <p:spPr>
          <a:xfrm>
            <a:off x="6096000" y="4062986"/>
            <a:ext cx="4146296" cy="2215002"/>
          </a:xfrm>
          <a:prstGeom prst="rect">
            <a:avLst/>
          </a:prstGeom>
        </p:spPr>
      </p:pic>
    </p:spTree>
    <p:extLst>
      <p:ext uri="{BB962C8B-B14F-4D97-AF65-F5344CB8AC3E}">
        <p14:creationId xmlns:p14="http://schemas.microsoft.com/office/powerpoint/2010/main" val="12580686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a:xfrm>
            <a:off x="838200" y="365125"/>
            <a:ext cx="10375760" cy="1325563"/>
          </a:xfrm>
        </p:spPr>
        <p:txBody>
          <a:bodyPr/>
          <a:lstStyle/>
          <a:p>
            <a:r>
              <a:rPr lang="en-US" dirty="0"/>
              <a:t>2024 Operational </a:t>
            </a:r>
            <a:br>
              <a:rPr lang="en-US" dirty="0"/>
            </a:br>
            <a:r>
              <a:rPr lang="en-US" dirty="0"/>
              <a:t>Challenges and Opportunities</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838200" y="1825624"/>
            <a:ext cx="10515600" cy="3901935"/>
          </a:xfrm>
        </p:spPr>
        <p:txBody>
          <a:bodyPr>
            <a:normAutofit/>
          </a:bodyPr>
          <a:lstStyle/>
          <a:p>
            <a:pPr marL="2743200" indent="-2743200">
              <a:buNone/>
            </a:pPr>
            <a:r>
              <a:rPr lang="en-US" dirty="0"/>
              <a:t>Challenge:	Wastewater collection system inventory, condition assessment and maintenance lagging</a:t>
            </a:r>
          </a:p>
          <a:p>
            <a:pPr marL="2743200" indent="-2743200">
              <a:buNone/>
            </a:pPr>
            <a:r>
              <a:rPr lang="en-US" dirty="0"/>
              <a:t>Opportunity:	Assign lead to Public Works, provide additional training, and add a dedicated staff member</a:t>
            </a:r>
          </a:p>
          <a:p>
            <a:pPr marL="2743200" lvl="0" indent="-2743200">
              <a:buNone/>
            </a:pPr>
            <a:r>
              <a:rPr lang="en-US" dirty="0">
                <a:solidFill>
                  <a:prstClr val="black">
                    <a:lumMod val="85000"/>
                    <a:lumOff val="15000"/>
                  </a:prstClr>
                </a:solidFill>
              </a:rPr>
              <a:t>Challenge:	Water Resource Centre has no staff available to cover in case of multiple injuries and some staff are due to retire</a:t>
            </a:r>
          </a:p>
          <a:p>
            <a:pPr marL="2743200" lvl="0" indent="-2743200">
              <a:buNone/>
            </a:pPr>
            <a:r>
              <a:rPr lang="en-US" dirty="0">
                <a:solidFill>
                  <a:prstClr val="black">
                    <a:lumMod val="85000"/>
                    <a:lumOff val="15000"/>
                  </a:prstClr>
                </a:solidFill>
              </a:rPr>
              <a:t>Opportunity:	Hire additional WRC staff to provide more capacity</a:t>
            </a:r>
          </a:p>
          <a:p>
            <a:pPr marL="2743200" indent="-2743200">
              <a:buNone/>
            </a:pPr>
            <a:endParaRPr lang="en-US" dirty="0"/>
          </a:p>
        </p:txBody>
      </p:sp>
    </p:spTree>
    <p:extLst>
      <p:ext uri="{BB962C8B-B14F-4D97-AF65-F5344CB8AC3E}">
        <p14:creationId xmlns:p14="http://schemas.microsoft.com/office/powerpoint/2010/main" val="4282242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2024 Operational Projects</a:t>
            </a:r>
          </a:p>
        </p:txBody>
      </p:sp>
      <p:sp>
        <p:nvSpPr>
          <p:cNvPr id="4" name="Content Placeholder 2">
            <a:extLst>
              <a:ext uri="{FF2B5EF4-FFF2-40B4-BE49-F238E27FC236}">
                <a16:creationId xmlns:a16="http://schemas.microsoft.com/office/drawing/2014/main" id="{41118F5C-64D6-405C-A464-D2914E231226}"/>
              </a:ext>
            </a:extLst>
          </p:cNvPr>
          <p:cNvSpPr txBox="1">
            <a:spLocks/>
          </p:cNvSpPr>
          <p:nvPr/>
        </p:nvSpPr>
        <p:spPr>
          <a:xfrm>
            <a:off x="1250181" y="1697562"/>
            <a:ext cx="10685835" cy="44824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85000"/>
                    <a:lumOff val="1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85000"/>
                    <a:lumOff val="1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85000"/>
                    <a:lumOff val="1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u="sng" dirty="0"/>
              <a:t>High Priority</a:t>
            </a:r>
          </a:p>
          <a:p>
            <a:pPr>
              <a:buFont typeface="Wingdings" panose="05000000000000000000" pitchFamily="2" charset="2"/>
              <a:buChar char="Ø"/>
            </a:pPr>
            <a:r>
              <a:rPr lang="en-US" dirty="0"/>
              <a:t>Drainage Master Plan</a:t>
            </a:r>
          </a:p>
          <a:p>
            <a:pPr>
              <a:buFont typeface="Wingdings" panose="05000000000000000000" pitchFamily="2" charset="2"/>
              <a:buChar char="Ø"/>
            </a:pPr>
            <a:r>
              <a:rPr lang="en-US" dirty="0"/>
              <a:t>Orthophoto Imagery Acquisition</a:t>
            </a:r>
          </a:p>
          <a:p>
            <a:pPr marL="0" indent="0">
              <a:buNone/>
            </a:pPr>
            <a:r>
              <a:rPr lang="en-US" b="1" u="sng" dirty="0"/>
              <a:t>Medium Priority</a:t>
            </a:r>
          </a:p>
          <a:p>
            <a:pPr>
              <a:buFont typeface="Wingdings" panose="05000000000000000000" pitchFamily="2" charset="2"/>
              <a:buChar char="Ø"/>
            </a:pPr>
            <a:r>
              <a:rPr lang="en-US" dirty="0"/>
              <a:t>Davis Bay Environmental Assessment and Archaeology</a:t>
            </a:r>
          </a:p>
          <a:p>
            <a:pPr marL="0" indent="0">
              <a:buNone/>
            </a:pPr>
            <a:r>
              <a:rPr lang="en-US" b="1" u="sng" dirty="0"/>
              <a:t>Low Priority</a:t>
            </a:r>
          </a:p>
          <a:p>
            <a:pPr>
              <a:buFont typeface="Wingdings" panose="05000000000000000000" pitchFamily="2" charset="2"/>
              <a:buChar char="Ø"/>
            </a:pPr>
            <a:r>
              <a:rPr lang="en-US" dirty="0"/>
              <a:t>Sewage Outfall Environmental Impact Study</a:t>
            </a:r>
          </a:p>
          <a:p>
            <a:pPr>
              <a:buFont typeface="Wingdings" panose="05000000000000000000" pitchFamily="2" charset="2"/>
              <a:buChar char="Ø"/>
            </a:pPr>
            <a:r>
              <a:rPr lang="en-US" dirty="0"/>
              <a:t>H2S Maintenance Hole Monitoring</a:t>
            </a:r>
          </a:p>
          <a:p>
            <a:pPr marL="0" indent="0">
              <a:buFont typeface="Arial" panose="020B0604020202020204" pitchFamily="34" charset="0"/>
              <a:buNone/>
            </a:pPr>
            <a:endParaRPr lang="en-US" dirty="0"/>
          </a:p>
          <a:p>
            <a:pPr>
              <a:buFont typeface="Wingdings" panose="05000000000000000000" pitchFamily="2" charset="2"/>
              <a:buChar char="Ø"/>
            </a:pPr>
            <a:endParaRPr lang="en-US" dirty="0"/>
          </a:p>
        </p:txBody>
      </p:sp>
    </p:spTree>
    <p:extLst>
      <p:ext uri="{BB962C8B-B14F-4D97-AF65-F5344CB8AC3E}">
        <p14:creationId xmlns:p14="http://schemas.microsoft.com/office/powerpoint/2010/main" val="27999157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2024 Operational – Budget and Staffing</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838200" y="1825624"/>
            <a:ext cx="11085576" cy="4575175"/>
          </a:xfrm>
        </p:spPr>
        <p:txBody>
          <a:bodyPr>
            <a:normAutofit/>
          </a:bodyPr>
          <a:lstStyle/>
          <a:p>
            <a:pPr marL="0" indent="0">
              <a:buNone/>
            </a:pPr>
            <a:r>
              <a:rPr lang="en-US" b="1" u="sng" dirty="0"/>
              <a:t>Operational Budget</a:t>
            </a:r>
          </a:p>
          <a:p>
            <a:pPr>
              <a:buFont typeface="Wingdings" panose="05000000000000000000" pitchFamily="2" charset="2"/>
              <a:buChar char="Ø"/>
            </a:pPr>
            <a:r>
              <a:rPr lang="en-US" dirty="0"/>
              <a:t>Includes following “Departments” –Engineering, Fleet Maintenance, Municipal Buildings, Public Works, Solid Waste, Wharfs, Wastewater and Septage</a:t>
            </a:r>
          </a:p>
          <a:p>
            <a:pPr>
              <a:buFont typeface="Wingdings" panose="05000000000000000000" pitchFamily="2" charset="2"/>
              <a:buChar char="Ø"/>
            </a:pPr>
            <a:r>
              <a:rPr lang="en-US" dirty="0"/>
              <a:t>2023 -  $ 9,005,678 </a:t>
            </a:r>
          </a:p>
          <a:p>
            <a:pPr>
              <a:buFont typeface="Wingdings" panose="05000000000000000000" pitchFamily="2" charset="2"/>
              <a:buChar char="Ø"/>
            </a:pPr>
            <a:r>
              <a:rPr lang="en-US" dirty="0"/>
              <a:t>2024 -  $ 8,779,243</a:t>
            </a:r>
          </a:p>
          <a:p>
            <a:pPr marL="0" indent="0">
              <a:buNone/>
            </a:pPr>
            <a:endParaRPr lang="en-US" b="1" u="sng" dirty="0"/>
          </a:p>
        </p:txBody>
      </p:sp>
    </p:spTree>
    <p:extLst>
      <p:ext uri="{BB962C8B-B14F-4D97-AF65-F5344CB8AC3E}">
        <p14:creationId xmlns:p14="http://schemas.microsoft.com/office/powerpoint/2010/main" val="23052007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2023 Capital Highlights</a:t>
            </a:r>
          </a:p>
        </p:txBody>
      </p:sp>
      <p:sp>
        <p:nvSpPr>
          <p:cNvPr id="6" name="TextBox 5">
            <a:extLst>
              <a:ext uri="{FF2B5EF4-FFF2-40B4-BE49-F238E27FC236}">
                <a16:creationId xmlns:a16="http://schemas.microsoft.com/office/drawing/2014/main" id="{9AF4A41B-8C90-46E7-8F45-EFF226B5234F}"/>
              </a:ext>
            </a:extLst>
          </p:cNvPr>
          <p:cNvSpPr txBox="1"/>
          <p:nvPr/>
        </p:nvSpPr>
        <p:spPr>
          <a:xfrm>
            <a:off x="2756653" y="2060018"/>
            <a:ext cx="2921969" cy="461665"/>
          </a:xfrm>
          <a:prstGeom prst="rect">
            <a:avLst/>
          </a:prstGeom>
          <a:noFill/>
        </p:spPr>
        <p:txBody>
          <a:bodyPr wrap="square" rtlCol="0">
            <a:spAutoFit/>
          </a:bodyPr>
          <a:lstStyle/>
          <a:p>
            <a:pPr algn="ctr"/>
            <a:r>
              <a:rPr lang="en-US" sz="2400" b="1" dirty="0">
                <a:latin typeface="Raleway Black" panose="020B0A03030101060003" pitchFamily="34" charset="0"/>
              </a:rPr>
              <a:t>Operations Centre</a:t>
            </a:r>
          </a:p>
        </p:txBody>
      </p:sp>
      <p:sp>
        <p:nvSpPr>
          <p:cNvPr id="7" name="TextBox 6">
            <a:extLst>
              <a:ext uri="{FF2B5EF4-FFF2-40B4-BE49-F238E27FC236}">
                <a16:creationId xmlns:a16="http://schemas.microsoft.com/office/drawing/2014/main" id="{98C03602-33A4-48BB-AED2-731C3B16CEE8}"/>
              </a:ext>
            </a:extLst>
          </p:cNvPr>
          <p:cNvSpPr txBox="1"/>
          <p:nvPr/>
        </p:nvSpPr>
        <p:spPr>
          <a:xfrm>
            <a:off x="8179906" y="5016118"/>
            <a:ext cx="3286406" cy="830997"/>
          </a:xfrm>
          <a:prstGeom prst="rect">
            <a:avLst/>
          </a:prstGeom>
          <a:noFill/>
        </p:spPr>
        <p:txBody>
          <a:bodyPr wrap="square" rtlCol="0">
            <a:spAutoFit/>
          </a:bodyPr>
          <a:lstStyle/>
          <a:p>
            <a:pPr algn="ctr"/>
            <a:r>
              <a:rPr lang="en-US" sz="2400" b="1" dirty="0">
                <a:latin typeface="Raleway Black" panose="020B0A03030101060003" pitchFamily="34" charset="0"/>
              </a:rPr>
              <a:t>West Sechelt </a:t>
            </a:r>
            <a:br>
              <a:rPr lang="en-US" sz="2400" b="1" dirty="0">
                <a:latin typeface="Raleway Black" panose="020B0A03030101060003" pitchFamily="34" charset="0"/>
              </a:rPr>
            </a:br>
            <a:r>
              <a:rPr lang="en-US" sz="2400" b="1" dirty="0">
                <a:latin typeface="Raleway Black" panose="020B0A03030101060003" pitchFamily="34" charset="0"/>
              </a:rPr>
              <a:t>Active Transportation</a:t>
            </a:r>
          </a:p>
        </p:txBody>
      </p:sp>
      <p:sp>
        <p:nvSpPr>
          <p:cNvPr id="8" name="TextBox 7">
            <a:extLst>
              <a:ext uri="{FF2B5EF4-FFF2-40B4-BE49-F238E27FC236}">
                <a16:creationId xmlns:a16="http://schemas.microsoft.com/office/drawing/2014/main" id="{7189E6EE-8293-40A7-A6D4-7D7D312B5926}"/>
              </a:ext>
            </a:extLst>
          </p:cNvPr>
          <p:cNvSpPr txBox="1"/>
          <p:nvPr/>
        </p:nvSpPr>
        <p:spPr>
          <a:xfrm>
            <a:off x="2402157" y="3637025"/>
            <a:ext cx="3630962" cy="461665"/>
          </a:xfrm>
          <a:prstGeom prst="rect">
            <a:avLst/>
          </a:prstGeom>
          <a:noFill/>
        </p:spPr>
        <p:txBody>
          <a:bodyPr wrap="square" rtlCol="0">
            <a:spAutoFit/>
          </a:bodyPr>
          <a:lstStyle/>
          <a:p>
            <a:pPr algn="ctr"/>
            <a:r>
              <a:rPr lang="en-US" sz="2400" b="1" dirty="0">
                <a:latin typeface="Raleway Black" panose="020B0A03030101060003" pitchFamily="34" charset="0"/>
              </a:rPr>
              <a:t>Inlet Avenue</a:t>
            </a:r>
          </a:p>
        </p:txBody>
      </p:sp>
      <p:sp>
        <p:nvSpPr>
          <p:cNvPr id="9" name="TextBox 8">
            <a:extLst>
              <a:ext uri="{FF2B5EF4-FFF2-40B4-BE49-F238E27FC236}">
                <a16:creationId xmlns:a16="http://schemas.microsoft.com/office/drawing/2014/main" id="{DE0D99D0-97FD-494C-9BCE-FB9F33E73BB9}"/>
              </a:ext>
            </a:extLst>
          </p:cNvPr>
          <p:cNvSpPr txBox="1"/>
          <p:nvPr/>
        </p:nvSpPr>
        <p:spPr>
          <a:xfrm>
            <a:off x="2614126" y="5199800"/>
            <a:ext cx="3630962" cy="461665"/>
          </a:xfrm>
          <a:prstGeom prst="rect">
            <a:avLst/>
          </a:prstGeom>
          <a:noFill/>
        </p:spPr>
        <p:txBody>
          <a:bodyPr wrap="square" rtlCol="0">
            <a:spAutoFit/>
          </a:bodyPr>
          <a:lstStyle/>
          <a:p>
            <a:pPr algn="ctr"/>
            <a:r>
              <a:rPr lang="en-US" sz="2400" b="1" dirty="0">
                <a:latin typeface="Raleway Black" panose="020B0A03030101060003" pitchFamily="34" charset="0"/>
              </a:rPr>
              <a:t>Wakefield Lift Station</a:t>
            </a:r>
          </a:p>
        </p:txBody>
      </p:sp>
      <p:sp>
        <p:nvSpPr>
          <p:cNvPr id="10" name="TextBox 9">
            <a:extLst>
              <a:ext uri="{FF2B5EF4-FFF2-40B4-BE49-F238E27FC236}">
                <a16:creationId xmlns:a16="http://schemas.microsoft.com/office/drawing/2014/main" id="{35CD6701-FA51-4744-88D6-35AA5F252181}"/>
              </a:ext>
            </a:extLst>
          </p:cNvPr>
          <p:cNvSpPr txBox="1"/>
          <p:nvPr/>
        </p:nvSpPr>
        <p:spPr>
          <a:xfrm>
            <a:off x="8017699" y="1690688"/>
            <a:ext cx="3286406" cy="1200329"/>
          </a:xfrm>
          <a:prstGeom prst="rect">
            <a:avLst/>
          </a:prstGeom>
          <a:noFill/>
        </p:spPr>
        <p:txBody>
          <a:bodyPr wrap="square" rtlCol="0">
            <a:spAutoFit/>
          </a:bodyPr>
          <a:lstStyle/>
          <a:p>
            <a:pPr algn="ctr"/>
            <a:r>
              <a:rPr lang="en-US" sz="2400" b="1" dirty="0">
                <a:latin typeface="Raleway Black" panose="020B0A03030101060003" pitchFamily="34" charset="0"/>
              </a:rPr>
              <a:t>Reef, Shoal and Lighthouse</a:t>
            </a:r>
            <a:br>
              <a:rPr lang="en-US" sz="2400" b="1" dirty="0">
                <a:latin typeface="Raleway Black" panose="020B0A03030101060003" pitchFamily="34" charset="0"/>
              </a:rPr>
            </a:br>
            <a:r>
              <a:rPr lang="en-US" sz="2400" b="1" dirty="0">
                <a:latin typeface="Raleway Black" panose="020B0A03030101060003" pitchFamily="34" charset="0"/>
              </a:rPr>
              <a:t>Bike Lanes</a:t>
            </a:r>
          </a:p>
        </p:txBody>
      </p:sp>
      <p:sp>
        <p:nvSpPr>
          <p:cNvPr id="11" name="TextBox 10">
            <a:extLst>
              <a:ext uri="{FF2B5EF4-FFF2-40B4-BE49-F238E27FC236}">
                <a16:creationId xmlns:a16="http://schemas.microsoft.com/office/drawing/2014/main" id="{74CA8346-4F2E-4E23-A153-E9348608DA11}"/>
              </a:ext>
            </a:extLst>
          </p:cNvPr>
          <p:cNvSpPr txBox="1"/>
          <p:nvPr/>
        </p:nvSpPr>
        <p:spPr>
          <a:xfrm>
            <a:off x="8017699" y="3434623"/>
            <a:ext cx="3286406" cy="830997"/>
          </a:xfrm>
          <a:prstGeom prst="rect">
            <a:avLst/>
          </a:prstGeom>
          <a:noFill/>
        </p:spPr>
        <p:txBody>
          <a:bodyPr wrap="square" rtlCol="0">
            <a:spAutoFit/>
          </a:bodyPr>
          <a:lstStyle/>
          <a:p>
            <a:pPr algn="ctr"/>
            <a:r>
              <a:rPr lang="en-US" sz="2400" b="1" dirty="0" err="1">
                <a:latin typeface="Raleway Black" panose="020B0A03030101060003" pitchFamily="34" charset="0"/>
              </a:rPr>
              <a:t>Snickett</a:t>
            </a:r>
            <a:r>
              <a:rPr lang="en-US" sz="2400" b="1" dirty="0">
                <a:latin typeface="Raleway Black" panose="020B0A03030101060003" pitchFamily="34" charset="0"/>
              </a:rPr>
              <a:t> Park Washroom</a:t>
            </a:r>
          </a:p>
        </p:txBody>
      </p:sp>
      <p:pic>
        <p:nvPicPr>
          <p:cNvPr id="19" name="Picture 18" descr="A house under construction with a few other houses&#10;&#10;Description automatically generated">
            <a:extLst>
              <a:ext uri="{FF2B5EF4-FFF2-40B4-BE49-F238E27FC236}">
                <a16:creationId xmlns:a16="http://schemas.microsoft.com/office/drawing/2014/main" id="{DC0A0771-4BC1-409A-84EE-7AD82B86C77B}"/>
              </a:ext>
            </a:extLst>
          </p:cNvPr>
          <p:cNvPicPr>
            <a:picLocks noChangeAspect="1"/>
          </p:cNvPicPr>
          <p:nvPr/>
        </p:nvPicPr>
        <p:blipFill>
          <a:blip r:embed="rId2"/>
          <a:stretch>
            <a:fillRect/>
          </a:stretch>
        </p:blipFill>
        <p:spPr>
          <a:xfrm>
            <a:off x="679308" y="4705075"/>
            <a:ext cx="1934818" cy="1451114"/>
          </a:xfrm>
          <a:prstGeom prst="rect">
            <a:avLst/>
          </a:prstGeom>
          <a:ln>
            <a:solidFill>
              <a:schemeClr val="tx1"/>
            </a:solidFill>
          </a:ln>
        </p:spPr>
      </p:pic>
      <p:pic>
        <p:nvPicPr>
          <p:cNvPr id="21" name="Picture 20" descr="A small building next to a tree&#10;&#10;Description automatically generated">
            <a:extLst>
              <a:ext uri="{FF2B5EF4-FFF2-40B4-BE49-F238E27FC236}">
                <a16:creationId xmlns:a16="http://schemas.microsoft.com/office/drawing/2014/main" id="{C488C86D-F3B4-441F-AC04-245464D0B506}"/>
              </a:ext>
            </a:extLst>
          </p:cNvPr>
          <p:cNvPicPr>
            <a:picLocks noChangeAspect="1"/>
          </p:cNvPicPr>
          <p:nvPr/>
        </p:nvPicPr>
        <p:blipFill>
          <a:blip r:embed="rId3"/>
          <a:stretch>
            <a:fillRect/>
          </a:stretch>
        </p:blipFill>
        <p:spPr>
          <a:xfrm>
            <a:off x="6158883" y="3124564"/>
            <a:ext cx="1934818" cy="1451114"/>
          </a:xfrm>
          <a:prstGeom prst="rect">
            <a:avLst/>
          </a:prstGeom>
          <a:ln>
            <a:solidFill>
              <a:schemeClr val="tx1"/>
            </a:solidFill>
          </a:ln>
        </p:spPr>
      </p:pic>
      <p:pic>
        <p:nvPicPr>
          <p:cNvPr id="23" name="Picture 22" descr="A road construction with workers on the side&#10;&#10;Description automatically generated">
            <a:extLst>
              <a:ext uri="{FF2B5EF4-FFF2-40B4-BE49-F238E27FC236}">
                <a16:creationId xmlns:a16="http://schemas.microsoft.com/office/drawing/2014/main" id="{7F7F3A96-D928-43E3-B336-719FDB39F849}"/>
              </a:ext>
            </a:extLst>
          </p:cNvPr>
          <p:cNvPicPr>
            <a:picLocks noChangeAspect="1"/>
          </p:cNvPicPr>
          <p:nvPr/>
        </p:nvPicPr>
        <p:blipFill rotWithShape="1">
          <a:blip r:embed="rId4"/>
          <a:srcRect t="10840" r="7479" b="12155"/>
          <a:stretch/>
        </p:blipFill>
        <p:spPr>
          <a:xfrm>
            <a:off x="679308" y="3246253"/>
            <a:ext cx="1925364" cy="1207736"/>
          </a:xfrm>
          <a:prstGeom prst="rect">
            <a:avLst/>
          </a:prstGeom>
          <a:ln>
            <a:solidFill>
              <a:schemeClr val="tx1"/>
            </a:solidFill>
          </a:ln>
        </p:spPr>
      </p:pic>
      <p:pic>
        <p:nvPicPr>
          <p:cNvPr id="25" name="Picture 24" descr="A building with a parking lot&#10;&#10;Description automatically generated">
            <a:extLst>
              <a:ext uri="{FF2B5EF4-FFF2-40B4-BE49-F238E27FC236}">
                <a16:creationId xmlns:a16="http://schemas.microsoft.com/office/drawing/2014/main" id="{A15E725F-9BCE-4ABD-BA79-E108A1DE2110}"/>
              </a:ext>
            </a:extLst>
          </p:cNvPr>
          <p:cNvPicPr>
            <a:picLocks noChangeAspect="1"/>
          </p:cNvPicPr>
          <p:nvPr/>
        </p:nvPicPr>
        <p:blipFill rotWithShape="1">
          <a:blip r:embed="rId5"/>
          <a:srcRect t="17662"/>
          <a:stretch/>
        </p:blipFill>
        <p:spPr>
          <a:xfrm>
            <a:off x="679308" y="1690488"/>
            <a:ext cx="1934818" cy="1194828"/>
          </a:xfrm>
          <a:prstGeom prst="rect">
            <a:avLst/>
          </a:prstGeom>
          <a:ln>
            <a:solidFill>
              <a:schemeClr val="tx1"/>
            </a:solidFill>
          </a:ln>
        </p:spPr>
      </p:pic>
      <p:pic>
        <p:nvPicPr>
          <p:cNvPr id="27" name="Picture 26" descr="A street with cars parked on the side&#10;&#10;Description automatically generated">
            <a:extLst>
              <a:ext uri="{FF2B5EF4-FFF2-40B4-BE49-F238E27FC236}">
                <a16:creationId xmlns:a16="http://schemas.microsoft.com/office/drawing/2014/main" id="{4AA72979-B3F5-49E0-B828-36C4B2D66093}"/>
              </a:ext>
            </a:extLst>
          </p:cNvPr>
          <p:cNvPicPr>
            <a:picLocks noChangeAspect="1"/>
          </p:cNvPicPr>
          <p:nvPr/>
        </p:nvPicPr>
        <p:blipFill rotWithShape="1">
          <a:blip r:embed="rId6"/>
          <a:srcRect b="15283"/>
          <a:stretch/>
        </p:blipFill>
        <p:spPr>
          <a:xfrm>
            <a:off x="6158883" y="4926847"/>
            <a:ext cx="1934818" cy="1229342"/>
          </a:xfrm>
          <a:prstGeom prst="rect">
            <a:avLst/>
          </a:prstGeom>
          <a:ln>
            <a:solidFill>
              <a:schemeClr val="tx1"/>
            </a:solidFill>
          </a:ln>
        </p:spPr>
      </p:pic>
      <p:pic>
        <p:nvPicPr>
          <p:cNvPr id="29" name="Picture 28" descr="A road rollers on the side of a road&#10;&#10;Description automatically generated">
            <a:extLst>
              <a:ext uri="{FF2B5EF4-FFF2-40B4-BE49-F238E27FC236}">
                <a16:creationId xmlns:a16="http://schemas.microsoft.com/office/drawing/2014/main" id="{68B2A036-655B-4431-963A-2C61F0276604}"/>
              </a:ext>
            </a:extLst>
          </p:cNvPr>
          <p:cNvPicPr>
            <a:picLocks noChangeAspect="1"/>
          </p:cNvPicPr>
          <p:nvPr/>
        </p:nvPicPr>
        <p:blipFill rotWithShape="1">
          <a:blip r:embed="rId7"/>
          <a:srcRect b="15941"/>
          <a:stretch/>
        </p:blipFill>
        <p:spPr>
          <a:xfrm>
            <a:off x="6158883" y="1678002"/>
            <a:ext cx="1934818" cy="1219800"/>
          </a:xfrm>
          <a:prstGeom prst="rect">
            <a:avLst/>
          </a:prstGeom>
          <a:ln>
            <a:solidFill>
              <a:schemeClr val="tx1"/>
            </a:solidFill>
          </a:ln>
        </p:spPr>
      </p:pic>
    </p:spTree>
    <p:extLst>
      <p:ext uri="{BB962C8B-B14F-4D97-AF65-F5344CB8AC3E}">
        <p14:creationId xmlns:p14="http://schemas.microsoft.com/office/powerpoint/2010/main" val="3772237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674" y="191372"/>
            <a:ext cx="6283194" cy="991988"/>
          </a:xfrm>
        </p:spPr>
        <p:txBody>
          <a:bodyPr/>
          <a:lstStyle/>
          <a:p>
            <a:r>
              <a:rPr lang="en-US" dirty="0"/>
              <a:t>2024 Capital Requests</a:t>
            </a:r>
          </a:p>
        </p:txBody>
      </p:sp>
      <p:grpSp>
        <p:nvGrpSpPr>
          <p:cNvPr id="6" name="Group 5">
            <a:extLst>
              <a:ext uri="{FF2B5EF4-FFF2-40B4-BE49-F238E27FC236}">
                <a16:creationId xmlns:a16="http://schemas.microsoft.com/office/drawing/2014/main" id="{643AF9C9-CABA-4805-BDD8-EA135C7E7A06}"/>
              </a:ext>
            </a:extLst>
          </p:cNvPr>
          <p:cNvGrpSpPr>
            <a:grpSpLocks noChangeAspect="1"/>
          </p:cNvGrpSpPr>
          <p:nvPr/>
        </p:nvGrpSpPr>
        <p:grpSpPr>
          <a:xfrm>
            <a:off x="1015439" y="2829138"/>
            <a:ext cx="1177076" cy="1177076"/>
            <a:chOff x="91182" y="4356543"/>
            <a:chExt cx="2286000" cy="2286000"/>
          </a:xfrm>
        </p:grpSpPr>
        <p:sp>
          <p:nvSpPr>
            <p:cNvPr id="7" name="Oval 6">
              <a:extLst>
                <a:ext uri="{FF2B5EF4-FFF2-40B4-BE49-F238E27FC236}">
                  <a16:creationId xmlns:a16="http://schemas.microsoft.com/office/drawing/2014/main" id="{C7C11B8C-F7B4-4866-9E87-39B80A2565C8}"/>
                </a:ext>
              </a:extLst>
            </p:cNvPr>
            <p:cNvSpPr>
              <a:spLocks noChangeAspect="1"/>
            </p:cNvSpPr>
            <p:nvPr/>
          </p:nvSpPr>
          <p:spPr>
            <a:xfrm>
              <a:off x="91182" y="4356543"/>
              <a:ext cx="2286000" cy="2286000"/>
            </a:xfrm>
            <a:prstGeom prst="ellipse">
              <a:avLst/>
            </a:prstGeom>
            <a:solidFill>
              <a:srgbClr val="FFC000">
                <a:alpha val="60000"/>
              </a:srgb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https://static.thenounproject.com/png/1987306-200.png">
              <a:extLst>
                <a:ext uri="{FF2B5EF4-FFF2-40B4-BE49-F238E27FC236}">
                  <a16:creationId xmlns:a16="http://schemas.microsoft.com/office/drawing/2014/main" id="{D3F31FD8-CBA6-4CFB-995B-5D3143F5478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346587" y="4477741"/>
              <a:ext cx="1774491" cy="1916338"/>
            </a:xfrm>
            <a:prstGeom prst="rect">
              <a:avLst/>
            </a:prstGeom>
          </p:spPr>
        </p:pic>
      </p:grpSp>
      <p:grpSp>
        <p:nvGrpSpPr>
          <p:cNvPr id="9" name="Group 8">
            <a:extLst>
              <a:ext uri="{FF2B5EF4-FFF2-40B4-BE49-F238E27FC236}">
                <a16:creationId xmlns:a16="http://schemas.microsoft.com/office/drawing/2014/main" id="{DAA5873E-9366-4393-A159-6EFA0EA892F2}"/>
              </a:ext>
            </a:extLst>
          </p:cNvPr>
          <p:cNvGrpSpPr/>
          <p:nvPr/>
        </p:nvGrpSpPr>
        <p:grpSpPr>
          <a:xfrm>
            <a:off x="5840954" y="4474299"/>
            <a:ext cx="1179576" cy="1179576"/>
            <a:chOff x="8022052" y="86141"/>
            <a:chExt cx="2286000" cy="2286000"/>
          </a:xfrm>
        </p:grpSpPr>
        <p:sp>
          <p:nvSpPr>
            <p:cNvPr id="10" name="Oval 9">
              <a:extLst>
                <a:ext uri="{FF2B5EF4-FFF2-40B4-BE49-F238E27FC236}">
                  <a16:creationId xmlns:a16="http://schemas.microsoft.com/office/drawing/2014/main" id="{9932AD60-77BD-4E33-BCF5-239328758406}"/>
                </a:ext>
              </a:extLst>
            </p:cNvPr>
            <p:cNvSpPr>
              <a:spLocks noChangeAspect="1"/>
            </p:cNvSpPr>
            <p:nvPr/>
          </p:nvSpPr>
          <p:spPr>
            <a:xfrm>
              <a:off x="8022052" y="86141"/>
              <a:ext cx="2286000" cy="2286000"/>
            </a:xfrm>
            <a:prstGeom prst="ellipse">
              <a:avLst/>
            </a:prstGeom>
            <a:solidFill>
              <a:srgbClr val="996600">
                <a:alpha val="60000"/>
              </a:srgb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https://static.thenounproject.com/png/2203656-200.png">
              <a:extLst>
                <a:ext uri="{FF2B5EF4-FFF2-40B4-BE49-F238E27FC236}">
                  <a16:creationId xmlns:a16="http://schemas.microsoft.com/office/drawing/2014/main" id="{7F69DCC6-AEF0-4DE8-959B-D6974895E2C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8408" y="486951"/>
              <a:ext cx="1513287" cy="1484379"/>
            </a:xfrm>
            <a:prstGeom prst="rect">
              <a:avLst/>
            </a:prstGeom>
            <a:noFill/>
            <a:ln>
              <a:noFill/>
            </a:ln>
          </p:spPr>
        </p:pic>
      </p:grpSp>
      <p:grpSp>
        <p:nvGrpSpPr>
          <p:cNvPr id="12" name="Group 11">
            <a:extLst>
              <a:ext uri="{FF2B5EF4-FFF2-40B4-BE49-F238E27FC236}">
                <a16:creationId xmlns:a16="http://schemas.microsoft.com/office/drawing/2014/main" id="{F14D6C19-5962-425E-83AF-03C4DD689DC2}"/>
              </a:ext>
            </a:extLst>
          </p:cNvPr>
          <p:cNvGrpSpPr>
            <a:grpSpLocks noChangeAspect="1"/>
          </p:cNvGrpSpPr>
          <p:nvPr/>
        </p:nvGrpSpPr>
        <p:grpSpPr>
          <a:xfrm>
            <a:off x="1011186" y="4388147"/>
            <a:ext cx="1179576" cy="1179576"/>
            <a:chOff x="1545110" y="660010"/>
            <a:chExt cx="2286000" cy="2286000"/>
          </a:xfrm>
        </p:grpSpPr>
        <p:sp>
          <p:nvSpPr>
            <p:cNvPr id="13" name="Oval 12">
              <a:extLst>
                <a:ext uri="{FF2B5EF4-FFF2-40B4-BE49-F238E27FC236}">
                  <a16:creationId xmlns:a16="http://schemas.microsoft.com/office/drawing/2014/main" id="{6D3007AB-E227-4F2A-BB6F-6B14DFBF524A}"/>
                </a:ext>
              </a:extLst>
            </p:cNvPr>
            <p:cNvSpPr>
              <a:spLocks noChangeAspect="1"/>
            </p:cNvSpPr>
            <p:nvPr/>
          </p:nvSpPr>
          <p:spPr>
            <a:xfrm>
              <a:off x="1545110" y="660010"/>
              <a:ext cx="2286000" cy="2286000"/>
            </a:xfrm>
            <a:prstGeom prst="ellipse">
              <a:avLst/>
            </a:prstGeom>
            <a:solidFill>
              <a:schemeClr val="accent1">
                <a:lumMod val="60000"/>
                <a:lumOff val="40000"/>
                <a:alpha val="60000"/>
              </a:scheme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descr="https://static.thenounproject.com/png/40472-200.png">
              <a:extLst>
                <a:ext uri="{FF2B5EF4-FFF2-40B4-BE49-F238E27FC236}">
                  <a16:creationId xmlns:a16="http://schemas.microsoft.com/office/drawing/2014/main" id="{DEF2D5E7-C7EB-41B5-ABD9-8568A4931778}"/>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1880441" y="992500"/>
              <a:ext cx="1615337" cy="1621019"/>
            </a:xfrm>
            <a:prstGeom prst="rect">
              <a:avLst/>
            </a:prstGeom>
            <a:noFill/>
            <a:ln>
              <a:noFill/>
            </a:ln>
          </p:spPr>
        </p:pic>
      </p:grpSp>
      <p:cxnSp>
        <p:nvCxnSpPr>
          <p:cNvPr id="22" name="Straight Arrow Connector 21">
            <a:extLst>
              <a:ext uri="{FF2B5EF4-FFF2-40B4-BE49-F238E27FC236}">
                <a16:creationId xmlns:a16="http://schemas.microsoft.com/office/drawing/2014/main" id="{5C462735-35FC-47AF-B403-434B87DD3F40}"/>
              </a:ext>
            </a:extLst>
          </p:cNvPr>
          <p:cNvCxnSpPr>
            <a:cxnSpLocks/>
          </p:cNvCxnSpPr>
          <p:nvPr/>
        </p:nvCxnSpPr>
        <p:spPr>
          <a:xfrm>
            <a:off x="2241810" y="3525097"/>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CE5590F-84D5-4698-A22F-3147285DDD2E}"/>
              </a:ext>
            </a:extLst>
          </p:cNvPr>
          <p:cNvSpPr txBox="1"/>
          <p:nvPr/>
        </p:nvSpPr>
        <p:spPr>
          <a:xfrm>
            <a:off x="3171236" y="3292135"/>
            <a:ext cx="2102188" cy="461665"/>
          </a:xfrm>
          <a:prstGeom prst="rect">
            <a:avLst/>
          </a:prstGeom>
          <a:noFill/>
        </p:spPr>
        <p:txBody>
          <a:bodyPr wrap="square" rtlCol="0">
            <a:spAutoFit/>
          </a:bodyPr>
          <a:lstStyle/>
          <a:p>
            <a:pPr algn="ctr"/>
            <a:r>
              <a:rPr lang="en-US" sz="2400" b="1" dirty="0">
                <a:latin typeface="Raleway Black" panose="020B0A03030101060003" pitchFamily="34" charset="0"/>
              </a:rPr>
              <a:t>$ 2,101,000 </a:t>
            </a:r>
          </a:p>
        </p:txBody>
      </p:sp>
      <p:sp>
        <p:nvSpPr>
          <p:cNvPr id="46" name="TextBox 45">
            <a:extLst>
              <a:ext uri="{FF2B5EF4-FFF2-40B4-BE49-F238E27FC236}">
                <a16:creationId xmlns:a16="http://schemas.microsoft.com/office/drawing/2014/main" id="{F340F76B-8BF0-47EC-BA70-7C609493B58C}"/>
              </a:ext>
            </a:extLst>
          </p:cNvPr>
          <p:cNvSpPr txBox="1"/>
          <p:nvPr/>
        </p:nvSpPr>
        <p:spPr>
          <a:xfrm>
            <a:off x="6523701" y="6033596"/>
            <a:ext cx="4437069" cy="523220"/>
          </a:xfrm>
          <a:prstGeom prst="rect">
            <a:avLst/>
          </a:prstGeom>
          <a:noFill/>
        </p:spPr>
        <p:txBody>
          <a:bodyPr wrap="square" rtlCol="0">
            <a:spAutoFit/>
          </a:bodyPr>
          <a:lstStyle/>
          <a:p>
            <a:pPr algn="ctr"/>
            <a:r>
              <a:rPr lang="en-US" sz="2800" b="1" dirty="0">
                <a:latin typeface="Raleway Black" panose="020B0A03030101060003" pitchFamily="34" charset="0"/>
              </a:rPr>
              <a:t>TOTAL:  $9,460,00</a:t>
            </a:r>
          </a:p>
        </p:txBody>
      </p:sp>
      <p:grpSp>
        <p:nvGrpSpPr>
          <p:cNvPr id="47" name="Group 46">
            <a:extLst>
              <a:ext uri="{FF2B5EF4-FFF2-40B4-BE49-F238E27FC236}">
                <a16:creationId xmlns:a16="http://schemas.microsoft.com/office/drawing/2014/main" id="{2246D93D-2E33-463B-8653-207E274771B5}"/>
              </a:ext>
            </a:extLst>
          </p:cNvPr>
          <p:cNvGrpSpPr>
            <a:grpSpLocks noChangeAspect="1"/>
          </p:cNvGrpSpPr>
          <p:nvPr/>
        </p:nvGrpSpPr>
        <p:grpSpPr>
          <a:xfrm>
            <a:off x="5834804" y="1164032"/>
            <a:ext cx="1179576" cy="1179576"/>
            <a:chOff x="9500665" y="389048"/>
            <a:chExt cx="5303520" cy="5303520"/>
          </a:xfrm>
        </p:grpSpPr>
        <p:sp>
          <p:nvSpPr>
            <p:cNvPr id="48" name="Oval 47">
              <a:extLst>
                <a:ext uri="{FF2B5EF4-FFF2-40B4-BE49-F238E27FC236}">
                  <a16:creationId xmlns:a16="http://schemas.microsoft.com/office/drawing/2014/main" id="{55818770-62B5-4784-8ADD-C1F2B926896E}"/>
                </a:ext>
              </a:extLst>
            </p:cNvPr>
            <p:cNvSpPr>
              <a:spLocks noChangeAspect="1"/>
            </p:cNvSpPr>
            <p:nvPr/>
          </p:nvSpPr>
          <p:spPr>
            <a:xfrm>
              <a:off x="9500665" y="389048"/>
              <a:ext cx="5303520" cy="5303520"/>
            </a:xfrm>
            <a:prstGeom prst="ellipse">
              <a:avLst/>
            </a:prstGeom>
            <a:solidFill>
              <a:srgbClr val="7030A0">
                <a:alpha val="60000"/>
              </a:srgbClr>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9" name="Picture 48" descr="https://static.thenounproject.com/png/2226590-200.png">
              <a:extLst>
                <a:ext uri="{FF2B5EF4-FFF2-40B4-BE49-F238E27FC236}">
                  <a16:creationId xmlns:a16="http://schemas.microsoft.com/office/drawing/2014/main" id="{E058907A-1AA5-4A8B-842D-2E914048DC86}"/>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577147" y="1490797"/>
              <a:ext cx="3143774" cy="3066980"/>
            </a:xfrm>
            <a:prstGeom prst="rect">
              <a:avLst/>
            </a:prstGeom>
            <a:noFill/>
            <a:ln>
              <a:noFill/>
            </a:ln>
          </p:spPr>
        </p:pic>
      </p:grpSp>
      <p:grpSp>
        <p:nvGrpSpPr>
          <p:cNvPr id="50" name="Group 49">
            <a:extLst>
              <a:ext uri="{FF2B5EF4-FFF2-40B4-BE49-F238E27FC236}">
                <a16:creationId xmlns:a16="http://schemas.microsoft.com/office/drawing/2014/main" id="{6EB28C4D-EAC1-4B60-8EC7-536B873F8D39}"/>
              </a:ext>
            </a:extLst>
          </p:cNvPr>
          <p:cNvGrpSpPr>
            <a:grpSpLocks noChangeAspect="1"/>
          </p:cNvGrpSpPr>
          <p:nvPr/>
        </p:nvGrpSpPr>
        <p:grpSpPr>
          <a:xfrm>
            <a:off x="994212" y="1160811"/>
            <a:ext cx="1179576" cy="1179576"/>
            <a:chOff x="0" y="0"/>
            <a:chExt cx="1371600" cy="1371600"/>
          </a:xfrm>
        </p:grpSpPr>
        <p:sp>
          <p:nvSpPr>
            <p:cNvPr id="51" name="Oval 50">
              <a:extLst>
                <a:ext uri="{FF2B5EF4-FFF2-40B4-BE49-F238E27FC236}">
                  <a16:creationId xmlns:a16="http://schemas.microsoft.com/office/drawing/2014/main" id="{917B0130-5B05-49CC-9B0B-B51C22C9BF76}"/>
                </a:ext>
              </a:extLst>
            </p:cNvPr>
            <p:cNvSpPr/>
            <p:nvPr/>
          </p:nvSpPr>
          <p:spPr>
            <a:xfrm>
              <a:off x="0" y="0"/>
              <a:ext cx="1371600" cy="1371600"/>
            </a:xfrm>
            <a:prstGeom prst="ellipse">
              <a:avLst/>
            </a:prstGeom>
            <a:solidFill>
              <a:srgbClr val="FF6600">
                <a:alpha val="49804"/>
              </a:srgbClr>
            </a:solidFill>
            <a:ln w="76200" cap="flat" cmpd="sng" algn="ctr">
              <a:solidFill>
                <a:schemeClr val="bg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pic>
          <p:nvPicPr>
            <p:cNvPr id="52" name="Picture 51">
              <a:extLst>
                <a:ext uri="{FF2B5EF4-FFF2-40B4-BE49-F238E27FC236}">
                  <a16:creationId xmlns:a16="http://schemas.microsoft.com/office/drawing/2014/main" id="{7FC89A35-D373-4E44-8FFB-A6C6D6EE7C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6605" y="119062"/>
              <a:ext cx="1133475" cy="1133475"/>
            </a:xfrm>
            <a:prstGeom prst="rect">
              <a:avLst/>
            </a:prstGeom>
            <a:ln>
              <a:noFill/>
            </a:ln>
          </p:spPr>
        </p:pic>
      </p:grpSp>
      <p:grpSp>
        <p:nvGrpSpPr>
          <p:cNvPr id="53" name="Group 52">
            <a:extLst>
              <a:ext uri="{FF2B5EF4-FFF2-40B4-BE49-F238E27FC236}">
                <a16:creationId xmlns:a16="http://schemas.microsoft.com/office/drawing/2014/main" id="{9B101C99-2961-4BE2-8489-B899784DB0DF}"/>
              </a:ext>
            </a:extLst>
          </p:cNvPr>
          <p:cNvGrpSpPr>
            <a:grpSpLocks noChangeAspect="1"/>
          </p:cNvGrpSpPr>
          <p:nvPr/>
        </p:nvGrpSpPr>
        <p:grpSpPr>
          <a:xfrm>
            <a:off x="5908503" y="2829138"/>
            <a:ext cx="1179576" cy="1179576"/>
            <a:chOff x="8901028" y="3610684"/>
            <a:chExt cx="2286000" cy="2286000"/>
          </a:xfrm>
          <a:solidFill>
            <a:srgbClr val="FF0000"/>
          </a:solidFill>
        </p:grpSpPr>
        <p:sp>
          <p:nvSpPr>
            <p:cNvPr id="54" name="Oval 53">
              <a:extLst>
                <a:ext uri="{FF2B5EF4-FFF2-40B4-BE49-F238E27FC236}">
                  <a16:creationId xmlns:a16="http://schemas.microsoft.com/office/drawing/2014/main" id="{2D1C7CCD-CD50-48FA-AFC0-EF98E101C9EF}"/>
                </a:ext>
              </a:extLst>
            </p:cNvPr>
            <p:cNvSpPr>
              <a:spLocks noChangeAspect="1"/>
            </p:cNvSpPr>
            <p:nvPr/>
          </p:nvSpPr>
          <p:spPr>
            <a:xfrm>
              <a:off x="8901028" y="3610684"/>
              <a:ext cx="2286000" cy="2286000"/>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5" name="Group 54">
              <a:extLst>
                <a:ext uri="{FF2B5EF4-FFF2-40B4-BE49-F238E27FC236}">
                  <a16:creationId xmlns:a16="http://schemas.microsoft.com/office/drawing/2014/main" id="{CC3C135D-0C06-435F-9489-41452FE79604}"/>
                </a:ext>
              </a:extLst>
            </p:cNvPr>
            <p:cNvGrpSpPr/>
            <p:nvPr/>
          </p:nvGrpSpPr>
          <p:grpSpPr>
            <a:xfrm>
              <a:off x="9271675" y="3996413"/>
              <a:ext cx="1616550" cy="1538490"/>
              <a:chOff x="48636" y="16984"/>
              <a:chExt cx="1094364" cy="1091091"/>
            </a:xfrm>
            <a:grpFill/>
          </p:grpSpPr>
          <p:pic>
            <p:nvPicPr>
              <p:cNvPr id="56" name="Picture 55" descr="https://static.thenounproject.com/png/15900-200.png">
                <a:extLst>
                  <a:ext uri="{FF2B5EF4-FFF2-40B4-BE49-F238E27FC236}">
                    <a16:creationId xmlns:a16="http://schemas.microsoft.com/office/drawing/2014/main" id="{8B9045D8-F782-4901-B78D-9C145AC8F84F}"/>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636" y="16984"/>
                <a:ext cx="581025" cy="581025"/>
              </a:xfrm>
              <a:prstGeom prst="rect">
                <a:avLst/>
              </a:prstGeom>
              <a:grpFill/>
              <a:ln>
                <a:noFill/>
              </a:ln>
            </p:spPr>
          </p:pic>
          <p:pic>
            <p:nvPicPr>
              <p:cNvPr id="57" name="Picture 56" descr="https://static.thenounproject.com/png/386481-200.png">
                <a:extLst>
                  <a:ext uri="{FF2B5EF4-FFF2-40B4-BE49-F238E27FC236}">
                    <a16:creationId xmlns:a16="http://schemas.microsoft.com/office/drawing/2014/main" id="{457CB3D3-E312-4871-9BC6-84AB1EFF7DCB}"/>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04850" y="101600"/>
                <a:ext cx="438150" cy="438150"/>
              </a:xfrm>
              <a:prstGeom prst="rect">
                <a:avLst/>
              </a:prstGeom>
              <a:grpFill/>
              <a:ln>
                <a:noFill/>
              </a:ln>
            </p:spPr>
          </p:pic>
          <p:pic>
            <p:nvPicPr>
              <p:cNvPr id="58" name="Picture 57" descr="https://static.thenounproject.com/png/199347-200.png">
                <a:extLst>
                  <a:ext uri="{FF2B5EF4-FFF2-40B4-BE49-F238E27FC236}">
                    <a16:creationId xmlns:a16="http://schemas.microsoft.com/office/drawing/2014/main" id="{E6971BAC-127F-4B8A-B3E1-525E7AC2C48F}"/>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23850" y="546100"/>
                <a:ext cx="561975" cy="561975"/>
              </a:xfrm>
              <a:prstGeom prst="rect">
                <a:avLst/>
              </a:prstGeom>
              <a:grpFill/>
              <a:ln>
                <a:noFill/>
              </a:ln>
            </p:spPr>
          </p:pic>
        </p:grpSp>
      </p:grpSp>
      <p:sp>
        <p:nvSpPr>
          <p:cNvPr id="59" name="Title 1">
            <a:extLst>
              <a:ext uri="{FF2B5EF4-FFF2-40B4-BE49-F238E27FC236}">
                <a16:creationId xmlns:a16="http://schemas.microsoft.com/office/drawing/2014/main" id="{8CB5F632-EF9B-470C-839C-5AAFBD126316}"/>
              </a:ext>
            </a:extLst>
          </p:cNvPr>
          <p:cNvSpPr txBox="1">
            <a:spLocks/>
          </p:cNvSpPr>
          <p:nvPr/>
        </p:nvSpPr>
        <p:spPr>
          <a:xfrm>
            <a:off x="678674" y="3945089"/>
            <a:ext cx="2016182" cy="416187"/>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r>
              <a:rPr lang="en-US" sz="1600" dirty="0"/>
              <a:t>FACILITIES AND AIRPORT</a:t>
            </a:r>
          </a:p>
        </p:txBody>
      </p:sp>
      <p:cxnSp>
        <p:nvCxnSpPr>
          <p:cNvPr id="61" name="Straight Arrow Connector 60">
            <a:extLst>
              <a:ext uri="{FF2B5EF4-FFF2-40B4-BE49-F238E27FC236}">
                <a16:creationId xmlns:a16="http://schemas.microsoft.com/office/drawing/2014/main" id="{6BEF0C99-B1AB-476F-881D-A11BD815ED1A}"/>
              </a:ext>
            </a:extLst>
          </p:cNvPr>
          <p:cNvCxnSpPr>
            <a:cxnSpLocks/>
          </p:cNvCxnSpPr>
          <p:nvPr/>
        </p:nvCxnSpPr>
        <p:spPr>
          <a:xfrm>
            <a:off x="2231486" y="5105748"/>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DA6C462C-F226-4E98-B543-068533979388}"/>
              </a:ext>
            </a:extLst>
          </p:cNvPr>
          <p:cNvSpPr txBox="1"/>
          <p:nvPr/>
        </p:nvSpPr>
        <p:spPr>
          <a:xfrm>
            <a:off x="3037676" y="4872786"/>
            <a:ext cx="2102188" cy="461665"/>
          </a:xfrm>
          <a:prstGeom prst="rect">
            <a:avLst/>
          </a:prstGeom>
          <a:noFill/>
        </p:spPr>
        <p:txBody>
          <a:bodyPr wrap="square" rtlCol="0">
            <a:spAutoFit/>
          </a:bodyPr>
          <a:lstStyle/>
          <a:p>
            <a:pPr algn="ctr"/>
            <a:r>
              <a:rPr lang="en-US" sz="2400" b="1" dirty="0">
                <a:latin typeface="Raleway Black" panose="020B0A03030101060003" pitchFamily="34" charset="0"/>
              </a:rPr>
              <a:t>$ 925,000 </a:t>
            </a:r>
          </a:p>
        </p:txBody>
      </p:sp>
      <p:sp>
        <p:nvSpPr>
          <p:cNvPr id="63" name="Title 1">
            <a:extLst>
              <a:ext uri="{FF2B5EF4-FFF2-40B4-BE49-F238E27FC236}">
                <a16:creationId xmlns:a16="http://schemas.microsoft.com/office/drawing/2014/main" id="{18CD2A46-4B58-451A-94D9-1F8636736894}"/>
              </a:ext>
            </a:extLst>
          </p:cNvPr>
          <p:cNvSpPr txBox="1">
            <a:spLocks/>
          </p:cNvSpPr>
          <p:nvPr/>
        </p:nvSpPr>
        <p:spPr>
          <a:xfrm>
            <a:off x="1094698" y="5531194"/>
            <a:ext cx="1017954" cy="4161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r>
              <a:rPr lang="en-US" sz="1400" dirty="0"/>
              <a:t>DRAINAGE</a:t>
            </a:r>
          </a:p>
        </p:txBody>
      </p:sp>
      <p:cxnSp>
        <p:nvCxnSpPr>
          <p:cNvPr id="64" name="Straight Arrow Connector 63">
            <a:extLst>
              <a:ext uri="{FF2B5EF4-FFF2-40B4-BE49-F238E27FC236}">
                <a16:creationId xmlns:a16="http://schemas.microsoft.com/office/drawing/2014/main" id="{7988BC19-796B-4A89-BD9B-E7F8397E1B78}"/>
              </a:ext>
            </a:extLst>
          </p:cNvPr>
          <p:cNvCxnSpPr>
            <a:cxnSpLocks/>
          </p:cNvCxnSpPr>
          <p:nvPr/>
        </p:nvCxnSpPr>
        <p:spPr>
          <a:xfrm>
            <a:off x="7058481" y="1849289"/>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25E0D7ED-7EF3-4FA2-BFF4-F6798458415C}"/>
              </a:ext>
            </a:extLst>
          </p:cNvPr>
          <p:cNvSpPr txBox="1"/>
          <p:nvPr/>
        </p:nvSpPr>
        <p:spPr>
          <a:xfrm>
            <a:off x="8007016" y="1640747"/>
            <a:ext cx="2102188" cy="830997"/>
          </a:xfrm>
          <a:prstGeom prst="rect">
            <a:avLst/>
          </a:prstGeom>
          <a:noFill/>
        </p:spPr>
        <p:txBody>
          <a:bodyPr wrap="square" rtlCol="0">
            <a:spAutoFit/>
          </a:bodyPr>
          <a:lstStyle/>
          <a:p>
            <a:pPr algn="ctr"/>
            <a:r>
              <a:rPr lang="en-US" sz="2400" b="1" dirty="0">
                <a:latin typeface="Raleway Black" panose="020B0A03030101060003" pitchFamily="34" charset="0"/>
              </a:rPr>
              <a:t>$ 3,175,000 </a:t>
            </a:r>
          </a:p>
          <a:p>
            <a:pPr algn="ctr"/>
            <a:endParaRPr lang="en-US" sz="2400" b="1" dirty="0">
              <a:latin typeface="Raleway Black" panose="020B0A03030101060003" pitchFamily="34" charset="0"/>
            </a:endParaRPr>
          </a:p>
        </p:txBody>
      </p:sp>
      <p:sp>
        <p:nvSpPr>
          <p:cNvPr id="66" name="Title 1">
            <a:extLst>
              <a:ext uri="{FF2B5EF4-FFF2-40B4-BE49-F238E27FC236}">
                <a16:creationId xmlns:a16="http://schemas.microsoft.com/office/drawing/2014/main" id="{083B70FE-A504-48EC-86D1-070F9C0894DD}"/>
              </a:ext>
            </a:extLst>
          </p:cNvPr>
          <p:cNvSpPr txBox="1">
            <a:spLocks/>
          </p:cNvSpPr>
          <p:nvPr/>
        </p:nvSpPr>
        <p:spPr>
          <a:xfrm>
            <a:off x="5955961" y="2353870"/>
            <a:ext cx="935752" cy="3418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r>
              <a:rPr lang="en-US" sz="1400" dirty="0"/>
              <a:t>GENERAL</a:t>
            </a:r>
          </a:p>
        </p:txBody>
      </p:sp>
      <p:cxnSp>
        <p:nvCxnSpPr>
          <p:cNvPr id="67" name="Straight Arrow Connector 66">
            <a:extLst>
              <a:ext uri="{FF2B5EF4-FFF2-40B4-BE49-F238E27FC236}">
                <a16:creationId xmlns:a16="http://schemas.microsoft.com/office/drawing/2014/main" id="{B22AEDC4-0D14-4289-9106-C3C014F0FDB0}"/>
              </a:ext>
            </a:extLst>
          </p:cNvPr>
          <p:cNvCxnSpPr>
            <a:cxnSpLocks/>
          </p:cNvCxnSpPr>
          <p:nvPr/>
        </p:nvCxnSpPr>
        <p:spPr>
          <a:xfrm>
            <a:off x="2261824" y="1875513"/>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BF699BAA-E448-4AC3-BE12-01E56E1CF57F}"/>
              </a:ext>
            </a:extLst>
          </p:cNvPr>
          <p:cNvSpPr txBox="1"/>
          <p:nvPr/>
        </p:nvSpPr>
        <p:spPr>
          <a:xfrm>
            <a:off x="3068014" y="1642551"/>
            <a:ext cx="2102188" cy="461665"/>
          </a:xfrm>
          <a:prstGeom prst="rect">
            <a:avLst/>
          </a:prstGeom>
          <a:noFill/>
        </p:spPr>
        <p:txBody>
          <a:bodyPr wrap="square" rtlCol="0">
            <a:spAutoFit/>
          </a:bodyPr>
          <a:lstStyle/>
          <a:p>
            <a:pPr algn="ctr"/>
            <a:r>
              <a:rPr lang="en-US" sz="2400" b="1" dirty="0">
                <a:latin typeface="Raleway Black" panose="020B0A03030101060003" pitchFamily="34" charset="0"/>
              </a:rPr>
              <a:t>$470,000</a:t>
            </a:r>
          </a:p>
        </p:txBody>
      </p:sp>
      <p:sp>
        <p:nvSpPr>
          <p:cNvPr id="69" name="Title 1">
            <a:extLst>
              <a:ext uri="{FF2B5EF4-FFF2-40B4-BE49-F238E27FC236}">
                <a16:creationId xmlns:a16="http://schemas.microsoft.com/office/drawing/2014/main" id="{AA7D4AAE-6D60-4D5D-A5D8-211919A67F37}"/>
              </a:ext>
            </a:extLst>
          </p:cNvPr>
          <p:cNvSpPr txBox="1">
            <a:spLocks/>
          </p:cNvSpPr>
          <p:nvPr/>
        </p:nvSpPr>
        <p:spPr>
          <a:xfrm>
            <a:off x="698688" y="2295505"/>
            <a:ext cx="2016182" cy="4161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r>
              <a:rPr lang="en-US" sz="1400" dirty="0"/>
              <a:t>VEHICLES / EQUIPMENT</a:t>
            </a:r>
          </a:p>
        </p:txBody>
      </p:sp>
      <p:cxnSp>
        <p:nvCxnSpPr>
          <p:cNvPr id="70" name="Straight Arrow Connector 69">
            <a:extLst>
              <a:ext uri="{FF2B5EF4-FFF2-40B4-BE49-F238E27FC236}">
                <a16:creationId xmlns:a16="http://schemas.microsoft.com/office/drawing/2014/main" id="{F0D7A83B-5FF5-4E7A-BEB9-3AC2E01852D7}"/>
              </a:ext>
            </a:extLst>
          </p:cNvPr>
          <p:cNvCxnSpPr>
            <a:cxnSpLocks/>
          </p:cNvCxnSpPr>
          <p:nvPr/>
        </p:nvCxnSpPr>
        <p:spPr>
          <a:xfrm>
            <a:off x="7133052" y="3410659"/>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5ECE3965-5881-42A4-8208-60D81865B1D2}"/>
              </a:ext>
            </a:extLst>
          </p:cNvPr>
          <p:cNvSpPr txBox="1"/>
          <p:nvPr/>
        </p:nvSpPr>
        <p:spPr>
          <a:xfrm>
            <a:off x="8147259" y="3186843"/>
            <a:ext cx="2102188" cy="461665"/>
          </a:xfrm>
          <a:prstGeom prst="rect">
            <a:avLst/>
          </a:prstGeom>
          <a:noFill/>
        </p:spPr>
        <p:txBody>
          <a:bodyPr wrap="square" rtlCol="0">
            <a:spAutoFit/>
          </a:bodyPr>
          <a:lstStyle/>
          <a:p>
            <a:pPr algn="ctr"/>
            <a:r>
              <a:rPr lang="en-US" sz="2400" b="1" dirty="0">
                <a:latin typeface="Raleway Black" panose="020B0A03030101060003" pitchFamily="34" charset="0"/>
              </a:rPr>
              <a:t>$ 1,720,000 </a:t>
            </a:r>
          </a:p>
        </p:txBody>
      </p:sp>
      <p:sp>
        <p:nvSpPr>
          <p:cNvPr id="72" name="Title 1">
            <a:extLst>
              <a:ext uri="{FF2B5EF4-FFF2-40B4-BE49-F238E27FC236}">
                <a16:creationId xmlns:a16="http://schemas.microsoft.com/office/drawing/2014/main" id="{5DCCFC60-2212-48D5-9D46-328CC795A1C9}"/>
              </a:ext>
            </a:extLst>
          </p:cNvPr>
          <p:cNvSpPr txBox="1">
            <a:spLocks/>
          </p:cNvSpPr>
          <p:nvPr/>
        </p:nvSpPr>
        <p:spPr>
          <a:xfrm>
            <a:off x="5078229" y="3988591"/>
            <a:ext cx="2928787" cy="53273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pPr algn="ctr"/>
            <a:r>
              <a:rPr lang="en-US" sz="1400" dirty="0"/>
              <a:t>TRANSPORTATION</a:t>
            </a:r>
          </a:p>
          <a:p>
            <a:pPr algn="ctr"/>
            <a:r>
              <a:rPr lang="en-US" sz="1400" dirty="0"/>
              <a:t>(ROADS, SIDEWALKS &amp; WALKWAYS)</a:t>
            </a:r>
          </a:p>
        </p:txBody>
      </p:sp>
      <p:cxnSp>
        <p:nvCxnSpPr>
          <p:cNvPr id="73" name="Straight Arrow Connector 72">
            <a:extLst>
              <a:ext uri="{FF2B5EF4-FFF2-40B4-BE49-F238E27FC236}">
                <a16:creationId xmlns:a16="http://schemas.microsoft.com/office/drawing/2014/main" id="{5BC3B6DC-1EAE-4935-BABB-EFD1B8F800FB}"/>
              </a:ext>
            </a:extLst>
          </p:cNvPr>
          <p:cNvCxnSpPr>
            <a:cxnSpLocks/>
          </p:cNvCxnSpPr>
          <p:nvPr/>
        </p:nvCxnSpPr>
        <p:spPr>
          <a:xfrm>
            <a:off x="7137550" y="5124409"/>
            <a:ext cx="1088778" cy="0"/>
          </a:xfrm>
          <a:prstGeom prst="straightConnector1">
            <a:avLst/>
          </a:prstGeom>
          <a:ln w="825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74" name="TextBox 73">
            <a:extLst>
              <a:ext uri="{FF2B5EF4-FFF2-40B4-BE49-F238E27FC236}">
                <a16:creationId xmlns:a16="http://schemas.microsoft.com/office/drawing/2014/main" id="{311E4945-93BC-4453-BE0F-393290C097EC}"/>
              </a:ext>
            </a:extLst>
          </p:cNvPr>
          <p:cNvSpPr txBox="1"/>
          <p:nvPr/>
        </p:nvSpPr>
        <p:spPr>
          <a:xfrm>
            <a:off x="8147259" y="4893576"/>
            <a:ext cx="2102188" cy="461665"/>
          </a:xfrm>
          <a:prstGeom prst="rect">
            <a:avLst/>
          </a:prstGeom>
          <a:noFill/>
        </p:spPr>
        <p:txBody>
          <a:bodyPr wrap="square" rtlCol="0">
            <a:spAutoFit/>
          </a:bodyPr>
          <a:lstStyle/>
          <a:p>
            <a:pPr algn="ctr"/>
            <a:r>
              <a:rPr lang="en-US" sz="2400" b="1" dirty="0">
                <a:latin typeface="Raleway Black" panose="020B0A03030101060003" pitchFamily="34" charset="0"/>
              </a:rPr>
              <a:t>$ 1,069,000 </a:t>
            </a:r>
          </a:p>
        </p:txBody>
      </p:sp>
      <p:sp>
        <p:nvSpPr>
          <p:cNvPr id="75" name="Title 1">
            <a:extLst>
              <a:ext uri="{FF2B5EF4-FFF2-40B4-BE49-F238E27FC236}">
                <a16:creationId xmlns:a16="http://schemas.microsoft.com/office/drawing/2014/main" id="{C4F5E435-4BB5-4FE6-A5B2-69DC5885C56D}"/>
              </a:ext>
            </a:extLst>
          </p:cNvPr>
          <p:cNvSpPr txBox="1">
            <a:spLocks/>
          </p:cNvSpPr>
          <p:nvPr/>
        </p:nvSpPr>
        <p:spPr>
          <a:xfrm>
            <a:off x="5189604" y="5590786"/>
            <a:ext cx="2348342" cy="51888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a:solidFill>
                  <a:srgbClr val="1C5F6D"/>
                </a:solidFill>
                <a:latin typeface="+mn-lt"/>
                <a:ea typeface="+mj-ea"/>
                <a:cs typeface="+mj-cs"/>
              </a:defRPr>
            </a:lvl1pPr>
          </a:lstStyle>
          <a:p>
            <a:pPr algn="ctr"/>
            <a:r>
              <a:rPr lang="en-US" sz="1400" dirty="0"/>
              <a:t>WASTEWATER</a:t>
            </a:r>
            <a:br>
              <a:rPr lang="en-US" sz="1400" dirty="0"/>
            </a:br>
            <a:r>
              <a:rPr lang="en-US" sz="1400" dirty="0"/>
              <a:t> (SEWER AND SEPTAGE)</a:t>
            </a:r>
          </a:p>
        </p:txBody>
      </p:sp>
    </p:spTree>
    <p:extLst>
      <p:ext uri="{BB962C8B-B14F-4D97-AF65-F5344CB8AC3E}">
        <p14:creationId xmlns:p14="http://schemas.microsoft.com/office/powerpoint/2010/main" val="23074374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2024 Capital Delivery Challenges</a:t>
            </a:r>
          </a:p>
        </p:txBody>
      </p:sp>
      <p:sp>
        <p:nvSpPr>
          <p:cNvPr id="5" name="Content Placeholder 4">
            <a:extLst>
              <a:ext uri="{FF2B5EF4-FFF2-40B4-BE49-F238E27FC236}">
                <a16:creationId xmlns:a16="http://schemas.microsoft.com/office/drawing/2014/main" id="{9AB55F47-79A8-4E9E-80DE-A211293B5445}"/>
              </a:ext>
            </a:extLst>
          </p:cNvPr>
          <p:cNvSpPr>
            <a:spLocks noGrp="1"/>
          </p:cNvSpPr>
          <p:nvPr>
            <p:ph idx="1"/>
          </p:nvPr>
        </p:nvSpPr>
        <p:spPr>
          <a:xfrm>
            <a:off x="838200" y="1423691"/>
            <a:ext cx="10515600" cy="4214380"/>
          </a:xfrm>
        </p:spPr>
        <p:txBody>
          <a:bodyPr/>
          <a:lstStyle/>
          <a:p>
            <a:r>
              <a:rPr lang="en-US" dirty="0"/>
              <a:t>Provincial Permitting Times</a:t>
            </a:r>
          </a:p>
          <a:p>
            <a:pPr lvl="1"/>
            <a:r>
              <a:rPr lang="en-US" dirty="0"/>
              <a:t>Archaeology</a:t>
            </a:r>
          </a:p>
          <a:p>
            <a:pPr lvl="1"/>
            <a:r>
              <a:rPr lang="en-US" dirty="0"/>
              <a:t>Ministry of Transportation and Infrastructure</a:t>
            </a:r>
          </a:p>
          <a:p>
            <a:pPr lvl="1"/>
            <a:r>
              <a:rPr lang="en-US" dirty="0"/>
              <a:t>Groundwater Wells</a:t>
            </a:r>
          </a:p>
          <a:p>
            <a:r>
              <a:rPr lang="en-US" dirty="0"/>
              <a:t>Local Contractor Capacity</a:t>
            </a:r>
          </a:p>
          <a:p>
            <a:r>
              <a:rPr lang="en-US" dirty="0"/>
              <a:t>Subtrade Availability</a:t>
            </a:r>
          </a:p>
          <a:p>
            <a:r>
              <a:rPr lang="en-US" dirty="0"/>
              <a:t>District staffing levels and getting through project backlog</a:t>
            </a:r>
          </a:p>
          <a:p>
            <a:r>
              <a:rPr lang="en-US" dirty="0"/>
              <a:t>Levels of expected engagement with other governments and lack of participation and response</a:t>
            </a:r>
          </a:p>
        </p:txBody>
      </p:sp>
    </p:spTree>
    <p:extLst>
      <p:ext uri="{BB962C8B-B14F-4D97-AF65-F5344CB8AC3E}">
        <p14:creationId xmlns:p14="http://schemas.microsoft.com/office/powerpoint/2010/main" val="36002712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4545"/>
            <a:ext cx="10515600" cy="1325563"/>
          </a:xfrm>
        </p:spPr>
        <p:txBody>
          <a:bodyPr/>
          <a:lstStyle/>
          <a:p>
            <a:r>
              <a:rPr lang="en-US" dirty="0"/>
              <a:t>2024 Capital Carry Forward</a:t>
            </a:r>
          </a:p>
        </p:txBody>
      </p:sp>
      <p:graphicFrame>
        <p:nvGraphicFramePr>
          <p:cNvPr id="6" name="Table 5">
            <a:extLst>
              <a:ext uri="{FF2B5EF4-FFF2-40B4-BE49-F238E27FC236}">
                <a16:creationId xmlns:a16="http://schemas.microsoft.com/office/drawing/2014/main" id="{B9E5C11D-27AF-4715-B916-5B79512D56F7}"/>
              </a:ext>
            </a:extLst>
          </p:cNvPr>
          <p:cNvGraphicFramePr>
            <a:graphicFrameLocks noGrp="1"/>
          </p:cNvGraphicFramePr>
          <p:nvPr/>
        </p:nvGraphicFramePr>
        <p:xfrm>
          <a:off x="569616" y="1330442"/>
          <a:ext cx="4886638" cy="4969874"/>
        </p:xfrm>
        <a:graphic>
          <a:graphicData uri="http://schemas.openxmlformats.org/drawingml/2006/table">
            <a:tbl>
              <a:tblPr/>
              <a:tblGrid>
                <a:gridCol w="573026">
                  <a:extLst>
                    <a:ext uri="{9D8B030D-6E8A-4147-A177-3AD203B41FA5}">
                      <a16:colId xmlns:a16="http://schemas.microsoft.com/office/drawing/2014/main" val="1051471416"/>
                    </a:ext>
                  </a:extLst>
                </a:gridCol>
                <a:gridCol w="1559905">
                  <a:extLst>
                    <a:ext uri="{9D8B030D-6E8A-4147-A177-3AD203B41FA5}">
                      <a16:colId xmlns:a16="http://schemas.microsoft.com/office/drawing/2014/main" val="3981815813"/>
                    </a:ext>
                  </a:extLst>
                </a:gridCol>
                <a:gridCol w="1321142">
                  <a:extLst>
                    <a:ext uri="{9D8B030D-6E8A-4147-A177-3AD203B41FA5}">
                      <a16:colId xmlns:a16="http://schemas.microsoft.com/office/drawing/2014/main" val="1386154388"/>
                    </a:ext>
                  </a:extLst>
                </a:gridCol>
                <a:gridCol w="1432565">
                  <a:extLst>
                    <a:ext uri="{9D8B030D-6E8A-4147-A177-3AD203B41FA5}">
                      <a16:colId xmlns:a16="http://schemas.microsoft.com/office/drawing/2014/main" val="768488672"/>
                    </a:ext>
                  </a:extLst>
                </a:gridCol>
              </a:tblGrid>
              <a:tr h="354991">
                <a:tc gridSpan="4">
                  <a:txBody>
                    <a:bodyPr/>
                    <a:lstStyle/>
                    <a:p>
                      <a:pPr algn="l" fontAlgn="b"/>
                      <a:r>
                        <a:rPr lang="en-US" sz="2000" b="1" i="0" u="none" strike="noStrike" dirty="0">
                          <a:solidFill>
                            <a:srgbClr val="000000"/>
                          </a:solidFill>
                          <a:effectLst/>
                          <a:latin typeface="Calibri" panose="020F0502020204030204" pitchFamily="34" charset="0"/>
                        </a:rPr>
                        <a:t>Capital Budget Carry Forwards: 2013 - 2023</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59609852"/>
                  </a:ext>
                </a:extLst>
              </a:tr>
              <a:tr h="354991">
                <a:tc>
                  <a:txBody>
                    <a:bodyPr/>
                    <a:lstStyle/>
                    <a:p>
                      <a:pPr algn="ctr" fontAlgn="b"/>
                      <a:r>
                        <a:rPr lang="en-US" sz="1800" b="1" i="0" u="none" strike="noStrike" dirty="0">
                          <a:solidFill>
                            <a:srgbClr val="000000"/>
                          </a:solidFill>
                          <a:effectLst/>
                          <a:latin typeface="Calibri" panose="020F0502020204030204" pitchFamily="34" charset="0"/>
                        </a:rPr>
                        <a:t>Year</a:t>
                      </a:r>
                    </a:p>
                  </a:txBody>
                  <a:tcPr marL="7620" marR="7620" marT="76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CFWD</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dirty="0">
                          <a:solidFill>
                            <a:srgbClr val="000000"/>
                          </a:solidFill>
                          <a:effectLst/>
                          <a:latin typeface="Calibri" panose="020F0502020204030204" pitchFamily="34" charset="0"/>
                        </a:rPr>
                        <a:t>New</a:t>
                      </a:r>
                    </a:p>
                  </a:txBody>
                  <a:tcPr marL="7620" marR="7620" marT="762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800" b="1" i="0" u="none" strike="noStrike">
                          <a:solidFill>
                            <a:srgbClr val="000000"/>
                          </a:solidFill>
                          <a:effectLst/>
                          <a:latin typeface="Calibri" panose="020F0502020204030204" pitchFamily="34" charset="0"/>
                        </a:rPr>
                        <a:t>Total Budget</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3747502756"/>
                  </a:ext>
                </a:extLst>
              </a:tr>
              <a:tr h="354991">
                <a:tc>
                  <a:txBody>
                    <a:bodyPr/>
                    <a:lstStyle/>
                    <a:p>
                      <a:pPr algn="ctr" fontAlgn="b"/>
                      <a:r>
                        <a:rPr lang="en-US" sz="1800" b="1" i="0" u="none" strike="noStrike">
                          <a:solidFill>
                            <a:srgbClr val="000000"/>
                          </a:solidFill>
                          <a:effectLst/>
                          <a:latin typeface="Calibri" panose="020F0502020204030204" pitchFamily="34" charset="0"/>
                        </a:rPr>
                        <a:t>2013</a:t>
                      </a:r>
                    </a:p>
                  </a:txBody>
                  <a:tcPr marL="7620" marR="7620" marT="762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800" b="0" i="0" u="none" strike="noStrike">
                          <a:solidFill>
                            <a:srgbClr val="000000"/>
                          </a:solidFill>
                          <a:effectLst/>
                          <a:latin typeface="Calibri" panose="020F0502020204030204" pitchFamily="34" charset="0"/>
                        </a:rPr>
                        <a:t> $       4,821,236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800" b="0" i="0" u="none" strike="noStrike" dirty="0">
                          <a:solidFill>
                            <a:srgbClr val="000000"/>
                          </a:solidFill>
                          <a:effectLst/>
                          <a:latin typeface="Calibri" panose="020F0502020204030204" pitchFamily="34" charset="0"/>
                        </a:rPr>
                        <a:t> $  5,875,905 </a:t>
                      </a:r>
                    </a:p>
                  </a:txBody>
                  <a:tcPr marL="7620" marR="7620" marT="762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800" b="0" i="0" u="none" strike="noStrike" dirty="0">
                          <a:solidFill>
                            <a:srgbClr val="000000"/>
                          </a:solidFill>
                          <a:effectLst/>
                          <a:latin typeface="Calibri" panose="020F0502020204030204" pitchFamily="34" charset="0"/>
                        </a:rPr>
                        <a:t> $  10,697,141 </a:t>
                      </a:r>
                    </a:p>
                  </a:txBody>
                  <a:tcPr marL="7620" marR="7620" marT="762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536624748"/>
                  </a:ext>
                </a:extLst>
              </a:tr>
              <a:tr h="354991">
                <a:tc>
                  <a:txBody>
                    <a:bodyPr/>
                    <a:lstStyle/>
                    <a:p>
                      <a:pPr algn="ctr" fontAlgn="b"/>
                      <a:r>
                        <a:rPr lang="en-US" sz="1800" b="1" i="0" u="none" strike="noStrike">
                          <a:solidFill>
                            <a:srgbClr val="000000"/>
                          </a:solidFill>
                          <a:effectLst/>
                          <a:latin typeface="Calibri" panose="020F0502020204030204" pitchFamily="34" charset="0"/>
                        </a:rPr>
                        <a:t>2014</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572,036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19,708,723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20,280,759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938611479"/>
                  </a:ext>
                </a:extLst>
              </a:tr>
              <a:tr h="354991">
                <a:tc>
                  <a:txBody>
                    <a:bodyPr/>
                    <a:lstStyle/>
                    <a:p>
                      <a:pPr algn="ctr" fontAlgn="b"/>
                      <a:r>
                        <a:rPr lang="en-US" sz="1800" b="1" i="0" u="none" strike="noStrike">
                          <a:solidFill>
                            <a:srgbClr val="000000"/>
                          </a:solidFill>
                          <a:effectLst/>
                          <a:latin typeface="Calibri" panose="020F0502020204030204" pitchFamily="34" charset="0"/>
                        </a:rPr>
                        <a:t>2015</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3,887,745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3,976,470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7,864,215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260421031"/>
                  </a:ext>
                </a:extLst>
              </a:tr>
              <a:tr h="354991">
                <a:tc>
                  <a:txBody>
                    <a:bodyPr/>
                    <a:lstStyle/>
                    <a:p>
                      <a:pPr algn="ctr" fontAlgn="b"/>
                      <a:r>
                        <a:rPr lang="en-US" sz="1800" b="1" i="0" u="none" strike="noStrike">
                          <a:solidFill>
                            <a:srgbClr val="000000"/>
                          </a:solidFill>
                          <a:effectLst/>
                          <a:latin typeface="Calibri" panose="020F0502020204030204" pitchFamily="34" charset="0"/>
                        </a:rPr>
                        <a:t>2016</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1,699,173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2,026,600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3,725,773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339046374"/>
                  </a:ext>
                </a:extLst>
              </a:tr>
              <a:tr h="354991">
                <a:tc>
                  <a:txBody>
                    <a:bodyPr/>
                    <a:lstStyle/>
                    <a:p>
                      <a:pPr algn="ctr" fontAlgn="b"/>
                      <a:r>
                        <a:rPr lang="en-US" sz="1800" b="1" i="0" u="none" strike="noStrike">
                          <a:solidFill>
                            <a:srgbClr val="000000"/>
                          </a:solidFill>
                          <a:effectLst/>
                          <a:latin typeface="Calibri" panose="020F0502020204030204" pitchFamily="34" charset="0"/>
                        </a:rPr>
                        <a:t>2017</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1,775,084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6,105,038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7,880,122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688447620"/>
                  </a:ext>
                </a:extLst>
              </a:tr>
              <a:tr h="354991">
                <a:tc>
                  <a:txBody>
                    <a:bodyPr/>
                    <a:lstStyle/>
                    <a:p>
                      <a:pPr algn="ctr" fontAlgn="b"/>
                      <a:r>
                        <a:rPr lang="en-US" sz="1800" b="1" i="0" u="none" strike="noStrike">
                          <a:solidFill>
                            <a:srgbClr val="000000"/>
                          </a:solidFill>
                          <a:effectLst/>
                          <a:latin typeface="Calibri" panose="020F0502020204030204" pitchFamily="34" charset="0"/>
                        </a:rPr>
                        <a:t>2018</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6,108,337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5,888,446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11,996,783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642024236"/>
                  </a:ext>
                </a:extLst>
              </a:tr>
              <a:tr h="354991">
                <a:tc>
                  <a:txBody>
                    <a:bodyPr/>
                    <a:lstStyle/>
                    <a:p>
                      <a:pPr algn="ctr" fontAlgn="b"/>
                      <a:r>
                        <a:rPr lang="en-US" sz="1800" b="1" i="0" u="none" strike="noStrike">
                          <a:solidFill>
                            <a:srgbClr val="000000"/>
                          </a:solidFill>
                          <a:effectLst/>
                          <a:latin typeface="Calibri" panose="020F0502020204030204" pitchFamily="34" charset="0"/>
                        </a:rPr>
                        <a:t>2019</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6,223,497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5,998,500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12,221,997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903680444"/>
                  </a:ext>
                </a:extLst>
              </a:tr>
              <a:tr h="354991">
                <a:tc>
                  <a:txBody>
                    <a:bodyPr/>
                    <a:lstStyle/>
                    <a:p>
                      <a:pPr algn="ctr" fontAlgn="b"/>
                      <a:r>
                        <a:rPr lang="en-US" sz="1800" b="1" i="0" u="none" strike="noStrike">
                          <a:solidFill>
                            <a:srgbClr val="000000"/>
                          </a:solidFill>
                          <a:effectLst/>
                          <a:latin typeface="Calibri" panose="020F0502020204030204" pitchFamily="34" charset="0"/>
                        </a:rPr>
                        <a:t>2020</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10,582,594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5,153,114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15,735,708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898908182"/>
                  </a:ext>
                </a:extLst>
              </a:tr>
              <a:tr h="354991">
                <a:tc>
                  <a:txBody>
                    <a:bodyPr/>
                    <a:lstStyle/>
                    <a:p>
                      <a:pPr algn="ctr" fontAlgn="b"/>
                      <a:r>
                        <a:rPr lang="en-US" sz="1800" b="1" i="0" u="none" strike="noStrike">
                          <a:solidFill>
                            <a:srgbClr val="000000"/>
                          </a:solidFill>
                          <a:effectLst/>
                          <a:latin typeface="Calibri" panose="020F0502020204030204" pitchFamily="34" charset="0"/>
                        </a:rPr>
                        <a:t>2021</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10,407,740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11,517,035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21,924,775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3349748119"/>
                  </a:ext>
                </a:extLst>
              </a:tr>
              <a:tr h="354991">
                <a:tc>
                  <a:txBody>
                    <a:bodyPr/>
                    <a:lstStyle/>
                    <a:p>
                      <a:pPr algn="ctr" fontAlgn="b"/>
                      <a:r>
                        <a:rPr lang="en-US" sz="1800" b="1" i="0" u="none" strike="noStrike">
                          <a:solidFill>
                            <a:srgbClr val="000000"/>
                          </a:solidFill>
                          <a:effectLst/>
                          <a:latin typeface="Calibri" panose="020F0502020204030204" pitchFamily="34" charset="0"/>
                        </a:rPr>
                        <a:t>2022</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18,968,472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3,913,281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22,881,753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1906121472"/>
                  </a:ext>
                </a:extLst>
              </a:tr>
              <a:tr h="354991">
                <a:tc>
                  <a:txBody>
                    <a:bodyPr/>
                    <a:lstStyle/>
                    <a:p>
                      <a:pPr algn="ctr" fontAlgn="b"/>
                      <a:r>
                        <a:rPr lang="en-US" sz="1800" b="1" i="0" u="none" strike="noStrike">
                          <a:solidFill>
                            <a:srgbClr val="000000"/>
                          </a:solidFill>
                          <a:effectLst/>
                          <a:latin typeface="Calibri" panose="020F0502020204030204" pitchFamily="34" charset="0"/>
                        </a:rPr>
                        <a:t>2023</a:t>
                      </a:r>
                    </a:p>
                  </a:txBody>
                  <a:tcPr marL="7620" marR="7620" marT="7620"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16,148,144 </a:t>
                      </a:r>
                    </a:p>
                  </a:txBody>
                  <a:tcPr marL="7620" marR="7620" marT="7620" marB="0" anchor="b">
                    <a:lnL>
                      <a:noFill/>
                    </a:lnL>
                    <a:lnR>
                      <a:noFill/>
                    </a:lnR>
                    <a:lnT>
                      <a:noFill/>
                    </a:lnT>
                    <a:lnB>
                      <a:noFill/>
                    </a:lnB>
                  </a:tcPr>
                </a:tc>
                <a:tc>
                  <a:txBody>
                    <a:bodyPr/>
                    <a:lstStyle/>
                    <a:p>
                      <a:pPr algn="l" fontAlgn="b"/>
                      <a:r>
                        <a:rPr lang="en-US" sz="1800" b="0" i="0" u="none" strike="noStrike">
                          <a:solidFill>
                            <a:srgbClr val="000000"/>
                          </a:solidFill>
                          <a:effectLst/>
                          <a:latin typeface="Calibri" panose="020F0502020204030204" pitchFamily="34" charset="0"/>
                        </a:rPr>
                        <a:t>     7,002,119 </a:t>
                      </a:r>
                    </a:p>
                  </a:txBody>
                  <a:tcPr marL="7620" marR="7620" marT="7620" marB="0" anchor="b">
                    <a:lnL>
                      <a:noFill/>
                    </a:lnL>
                    <a:lnR>
                      <a:noFill/>
                    </a:lnR>
                    <a:lnT>
                      <a:noFill/>
                    </a:lnT>
                    <a:lnB>
                      <a:noFill/>
                    </a:lnB>
                  </a:tcPr>
                </a:tc>
                <a:tc>
                  <a:txBody>
                    <a:bodyPr/>
                    <a:lstStyle/>
                    <a:p>
                      <a:pPr algn="l" fontAlgn="b"/>
                      <a:r>
                        <a:rPr lang="en-US" sz="1800" b="0" i="0" u="none" strike="noStrike" dirty="0">
                          <a:solidFill>
                            <a:srgbClr val="000000"/>
                          </a:solidFill>
                          <a:effectLst/>
                          <a:latin typeface="Calibri" panose="020F0502020204030204" pitchFamily="34" charset="0"/>
                        </a:rPr>
                        <a:t>     23,150,263 </a:t>
                      </a:r>
                    </a:p>
                  </a:txBody>
                  <a:tcPr marL="7620" marR="7620" marT="7620" marB="0" anchor="b">
                    <a:lnL>
                      <a:noFill/>
                    </a:lnL>
                    <a:lnR w="6350" cap="flat" cmpd="sng" algn="ctr">
                      <a:solidFill>
                        <a:srgbClr val="000000"/>
                      </a:solidFill>
                      <a:prstDash val="solid"/>
                      <a:round/>
                      <a:headEnd type="none" w="med" len="med"/>
                      <a:tailEnd type="none" w="med" len="med"/>
                    </a:lnR>
                    <a:lnT>
                      <a:noFill/>
                    </a:lnT>
                    <a:lnB>
                      <a:noFill/>
                    </a:lnB>
                    <a:solidFill>
                      <a:srgbClr val="DDEBF7"/>
                    </a:solidFill>
                  </a:tcPr>
                </a:tc>
                <a:extLst>
                  <a:ext uri="{0D108BD9-81ED-4DB2-BD59-A6C34878D82A}">
                    <a16:rowId xmlns:a16="http://schemas.microsoft.com/office/drawing/2014/main" val="237592744"/>
                  </a:ext>
                </a:extLst>
              </a:tr>
              <a:tr h="354991">
                <a:tc>
                  <a:txBody>
                    <a:bodyPr/>
                    <a:lstStyle/>
                    <a:p>
                      <a:pPr algn="ctr" fontAlgn="b"/>
                      <a:r>
                        <a:rPr lang="en-US" sz="1800" b="1" i="0" u="none" strike="noStrike">
                          <a:solidFill>
                            <a:srgbClr val="000000"/>
                          </a:solidFill>
                          <a:effectLst/>
                          <a:latin typeface="Calibri" panose="020F0502020204030204" pitchFamily="34" charset="0"/>
                        </a:rPr>
                        <a:t>2024</a:t>
                      </a:r>
                    </a:p>
                  </a:txBody>
                  <a:tcPr marL="7620" marR="7620" marT="762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808080"/>
                          </a:solidFill>
                          <a:effectLst/>
                          <a:latin typeface="Calibri" panose="020F0502020204030204" pitchFamily="34" charset="0"/>
                        </a:rPr>
                        <a:t>        14,209,685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a:solidFill>
                            <a:srgbClr val="808080"/>
                          </a:solidFill>
                          <a:effectLst/>
                          <a:latin typeface="Calibri" panose="020F0502020204030204" pitchFamily="34" charset="0"/>
                        </a:rPr>
                        <a:t>   11,175,900 </a:t>
                      </a:r>
                    </a:p>
                  </a:txBody>
                  <a:tcPr marL="7620" marR="7620" marT="762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800" b="0" i="0" u="none" strike="noStrike" dirty="0">
                          <a:solidFill>
                            <a:srgbClr val="808080"/>
                          </a:solidFill>
                          <a:effectLst/>
                          <a:latin typeface="Calibri" panose="020F0502020204030204" pitchFamily="34" charset="0"/>
                        </a:rPr>
                        <a:t>     25,385,585 </a:t>
                      </a:r>
                    </a:p>
                  </a:txBody>
                  <a:tcPr marL="7620" marR="7620" marT="762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2293736591"/>
                  </a:ext>
                </a:extLst>
              </a:tr>
            </a:tbl>
          </a:graphicData>
        </a:graphic>
      </p:graphicFrame>
      <p:graphicFrame>
        <p:nvGraphicFramePr>
          <p:cNvPr id="7" name="Chart 6">
            <a:extLst>
              <a:ext uri="{FF2B5EF4-FFF2-40B4-BE49-F238E27FC236}">
                <a16:creationId xmlns:a16="http://schemas.microsoft.com/office/drawing/2014/main" id="{F354772E-955C-4242-9D46-1D813BFFC9C2}"/>
              </a:ext>
            </a:extLst>
          </p:cNvPr>
          <p:cNvGraphicFramePr>
            <a:graphicFrameLocks/>
          </p:cNvGraphicFramePr>
          <p:nvPr/>
        </p:nvGraphicFramePr>
        <p:xfrm>
          <a:off x="5634402" y="1797690"/>
          <a:ext cx="6467162" cy="40353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194575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6" name="TextBox 5">
            <a:extLst>
              <a:ext uri="{FF2B5EF4-FFF2-40B4-BE49-F238E27FC236}">
                <a16:creationId xmlns:a16="http://schemas.microsoft.com/office/drawing/2014/main" id="{36F6724F-9981-668D-59BD-7AE1F0D34F13}"/>
              </a:ext>
            </a:extLst>
          </p:cNvPr>
          <p:cNvSpPr txBox="1"/>
          <p:nvPr/>
        </p:nvSpPr>
        <p:spPr>
          <a:xfrm>
            <a:off x="2717633" y="2281671"/>
            <a:ext cx="6097002" cy="646331"/>
          </a:xfrm>
          <a:prstGeom prst="rect">
            <a:avLst/>
          </a:prstGeom>
          <a:noFill/>
        </p:spPr>
        <p:txBody>
          <a:bodyPr wrap="square">
            <a:spAutoFit/>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Questions?</a:t>
            </a:r>
            <a:endParaRPr kumimoji="0" lang="en-CA" sz="40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70034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5D473-7973-A84B-B0BB-0AF9EEC65BE9}"/>
              </a:ext>
            </a:extLst>
          </p:cNvPr>
          <p:cNvSpPr>
            <a:spLocks noGrp="1"/>
          </p:cNvSpPr>
          <p:nvPr>
            <p:ph type="ctrTitle"/>
          </p:nvPr>
        </p:nvSpPr>
        <p:spPr>
          <a:xfrm>
            <a:off x="1341120" y="2125980"/>
            <a:ext cx="9654540" cy="2391364"/>
          </a:xfrm>
        </p:spPr>
        <p:txBody>
          <a:bodyPr>
            <a:normAutofit fontScale="90000"/>
          </a:bodyPr>
          <a:lstStyle/>
          <a:p>
            <a:r>
              <a:rPr lang="en-US" dirty="0"/>
              <a:t>2024 General Government</a:t>
            </a:r>
            <a:br>
              <a:rPr lang="en-US" dirty="0"/>
            </a:br>
            <a:r>
              <a:rPr lang="en-US" sz="3600" dirty="0"/>
              <a:t>Financial &amp; Information Technology Services, Airport</a:t>
            </a:r>
            <a:br>
              <a:rPr lang="en-US" dirty="0"/>
            </a:br>
            <a:r>
              <a:rPr lang="en-US" dirty="0"/>
              <a:t>Budget Presentation</a:t>
            </a:r>
          </a:p>
        </p:txBody>
      </p:sp>
      <p:sp>
        <p:nvSpPr>
          <p:cNvPr id="3" name="Subtitle 2">
            <a:extLst>
              <a:ext uri="{FF2B5EF4-FFF2-40B4-BE49-F238E27FC236}">
                <a16:creationId xmlns:a16="http://schemas.microsoft.com/office/drawing/2014/main" id="{230BA837-50D9-6943-9892-4FBCDE5FF670}"/>
              </a:ext>
            </a:extLst>
          </p:cNvPr>
          <p:cNvSpPr>
            <a:spLocks noGrp="1"/>
          </p:cNvSpPr>
          <p:nvPr>
            <p:ph type="subTitle" idx="1"/>
          </p:nvPr>
        </p:nvSpPr>
        <p:spPr>
          <a:xfrm>
            <a:off x="1341120" y="4517344"/>
            <a:ext cx="9144000" cy="1442792"/>
          </a:xfrm>
        </p:spPr>
        <p:txBody>
          <a:bodyPr/>
          <a:lstStyle/>
          <a:p>
            <a:r>
              <a:rPr lang="en-US" dirty="0"/>
              <a:t>David Douglas, Director of Financial &amp; IT services</a:t>
            </a:r>
          </a:p>
          <a:p>
            <a:endParaRPr lang="en-US" dirty="0"/>
          </a:p>
        </p:txBody>
      </p:sp>
      <p:sp>
        <p:nvSpPr>
          <p:cNvPr id="5" name="TextBox 4">
            <a:extLst>
              <a:ext uri="{FF2B5EF4-FFF2-40B4-BE49-F238E27FC236}">
                <a16:creationId xmlns:a16="http://schemas.microsoft.com/office/drawing/2014/main" id="{DE46BD9B-2E62-0E4E-9BF8-D29534FEF233}"/>
              </a:ext>
            </a:extLst>
          </p:cNvPr>
          <p:cNvSpPr txBox="1"/>
          <p:nvPr/>
        </p:nvSpPr>
        <p:spPr>
          <a:xfrm>
            <a:off x="5208608" y="1053296"/>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20666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5B4DA-24E2-A2BB-A683-D38B483A43C3}"/>
              </a:ext>
            </a:extLst>
          </p:cNvPr>
          <p:cNvSpPr>
            <a:spLocks noGrp="1"/>
          </p:cNvSpPr>
          <p:nvPr>
            <p:ph type="title"/>
          </p:nvPr>
        </p:nvSpPr>
        <p:spPr/>
        <p:txBody>
          <a:bodyPr/>
          <a:lstStyle/>
          <a:p>
            <a:r>
              <a:rPr lang="en-CA" dirty="0"/>
              <a:t>Departments</a:t>
            </a:r>
          </a:p>
        </p:txBody>
      </p:sp>
      <p:graphicFrame>
        <p:nvGraphicFramePr>
          <p:cNvPr id="5" name="Diagram 4">
            <a:extLst>
              <a:ext uri="{FF2B5EF4-FFF2-40B4-BE49-F238E27FC236}">
                <a16:creationId xmlns:a16="http://schemas.microsoft.com/office/drawing/2014/main" id="{AA871DBB-01C9-E04A-7825-8A60EF29EFD9}"/>
              </a:ext>
            </a:extLst>
          </p:cNvPr>
          <p:cNvGraphicFramePr/>
          <p:nvPr>
            <p:extLst>
              <p:ext uri="{D42A27DB-BD31-4B8C-83A1-F6EECF244321}">
                <p14:modId xmlns:p14="http://schemas.microsoft.com/office/powerpoint/2010/main" val="1404008169"/>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358789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2023 Operating Review</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a:xfrm>
            <a:off x="640080" y="1330859"/>
            <a:ext cx="10713720" cy="5088047"/>
          </a:xfrm>
        </p:spPr>
        <p:txBody>
          <a:bodyPr>
            <a:normAutofit/>
          </a:bodyPr>
          <a:lstStyle/>
          <a:p>
            <a:pPr marL="0" indent="0">
              <a:buNone/>
            </a:pPr>
            <a:r>
              <a:rPr lang="en-US" sz="2000" b="1" u="sng" dirty="0"/>
              <a:t>Summary</a:t>
            </a:r>
          </a:p>
          <a:p>
            <a:pPr marL="0" indent="0">
              <a:buNone/>
            </a:pPr>
            <a:endParaRPr lang="en-US" sz="2000" dirty="0"/>
          </a:p>
          <a:p>
            <a:pPr marL="0" indent="0">
              <a:lnSpc>
                <a:spcPct val="60000"/>
              </a:lnSpc>
              <a:spcBef>
                <a:spcPts val="600"/>
              </a:spcBef>
              <a:buNone/>
            </a:pPr>
            <a:r>
              <a:rPr lang="en-US" sz="2000" dirty="0"/>
              <a:t>2023 has been a busy year for the Finance department:</a:t>
            </a:r>
          </a:p>
          <a:p>
            <a:pPr>
              <a:lnSpc>
                <a:spcPct val="60000"/>
              </a:lnSpc>
              <a:spcBef>
                <a:spcPts val="600"/>
              </a:spcBef>
            </a:pPr>
            <a:r>
              <a:rPr lang="en-US" sz="2000" dirty="0"/>
              <a:t>completing the annual budget process</a:t>
            </a:r>
          </a:p>
          <a:p>
            <a:pPr>
              <a:lnSpc>
                <a:spcPct val="60000"/>
              </a:lnSpc>
              <a:spcBef>
                <a:spcPts val="600"/>
              </a:spcBef>
            </a:pPr>
            <a:r>
              <a:rPr lang="en-US" sz="2000" dirty="0"/>
              <a:t>Completed annual audit</a:t>
            </a:r>
          </a:p>
          <a:p>
            <a:pPr>
              <a:lnSpc>
                <a:spcPct val="60000"/>
              </a:lnSpc>
              <a:spcBef>
                <a:spcPts val="600"/>
              </a:spcBef>
            </a:pPr>
            <a:r>
              <a:rPr lang="en-US" sz="2000" dirty="0"/>
              <a:t>reported required information to other levels of government </a:t>
            </a:r>
          </a:p>
          <a:p>
            <a:pPr>
              <a:lnSpc>
                <a:spcPct val="60000"/>
              </a:lnSpc>
              <a:spcBef>
                <a:spcPts val="600"/>
              </a:spcBef>
            </a:pPr>
            <a:r>
              <a:rPr lang="en-US" sz="2000" dirty="0"/>
              <a:t>started the implementation of </a:t>
            </a:r>
            <a:r>
              <a:rPr lang="en-US" sz="2000" dirty="0" err="1"/>
              <a:t>Questica</a:t>
            </a:r>
            <a:r>
              <a:rPr lang="en-US" sz="2000" dirty="0"/>
              <a:t> budget software</a:t>
            </a:r>
          </a:p>
          <a:p>
            <a:pPr>
              <a:lnSpc>
                <a:spcPct val="60000"/>
              </a:lnSpc>
              <a:spcBef>
                <a:spcPts val="600"/>
              </a:spcBef>
            </a:pPr>
            <a:r>
              <a:rPr lang="en-US" sz="2000" dirty="0"/>
              <a:t>collection of 2023 taxes, business licenses and dog licenses, </a:t>
            </a:r>
          </a:p>
          <a:p>
            <a:pPr>
              <a:lnSpc>
                <a:spcPct val="60000"/>
              </a:lnSpc>
              <a:spcBef>
                <a:spcPts val="600"/>
              </a:spcBef>
            </a:pPr>
            <a:r>
              <a:rPr lang="en-US" sz="2000" dirty="0"/>
              <a:t>Issued a Request for Proposal for Audit services/Awarded contract for Audit Services</a:t>
            </a:r>
          </a:p>
          <a:p>
            <a:pPr>
              <a:lnSpc>
                <a:spcPct val="60000"/>
              </a:lnSpc>
              <a:spcBef>
                <a:spcPts val="600"/>
              </a:spcBef>
            </a:pPr>
            <a:r>
              <a:rPr lang="en-US" sz="2000" dirty="0"/>
              <a:t>continue to work on completing the Asset Retirement Obligations requirements for PSAB.</a:t>
            </a:r>
          </a:p>
          <a:p>
            <a:pPr>
              <a:lnSpc>
                <a:spcPct val="60000"/>
              </a:lnSpc>
              <a:spcBef>
                <a:spcPts val="600"/>
              </a:spcBef>
            </a:pPr>
            <a:r>
              <a:rPr lang="en-US" sz="2000" dirty="0"/>
              <a:t>Procurement issued 20 Request for proposals/tenders</a:t>
            </a:r>
          </a:p>
          <a:p>
            <a:pPr marL="0" indent="0">
              <a:lnSpc>
                <a:spcPct val="60000"/>
              </a:lnSpc>
              <a:spcBef>
                <a:spcPts val="600"/>
              </a:spcBef>
              <a:buNone/>
            </a:pPr>
            <a:endParaRPr lang="en-US" sz="2000" dirty="0"/>
          </a:p>
        </p:txBody>
      </p:sp>
    </p:spTree>
    <p:extLst>
      <p:ext uri="{BB962C8B-B14F-4D97-AF65-F5344CB8AC3E}">
        <p14:creationId xmlns:p14="http://schemas.microsoft.com/office/powerpoint/2010/main" val="18368457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6E5A5-AF05-34AC-BC41-84DD9AEA41E2}"/>
              </a:ext>
            </a:extLst>
          </p:cNvPr>
          <p:cNvSpPr>
            <a:spLocks noGrp="1"/>
          </p:cNvSpPr>
          <p:nvPr>
            <p:ph type="title"/>
          </p:nvPr>
        </p:nvSpPr>
        <p:spPr/>
        <p:txBody>
          <a:bodyPr/>
          <a:lstStyle/>
          <a:p>
            <a:r>
              <a:rPr lang="en-CA" dirty="0"/>
              <a:t>2023 Operating Review</a:t>
            </a:r>
          </a:p>
        </p:txBody>
      </p:sp>
      <p:sp>
        <p:nvSpPr>
          <p:cNvPr id="3" name="Content Placeholder 2">
            <a:extLst>
              <a:ext uri="{FF2B5EF4-FFF2-40B4-BE49-F238E27FC236}">
                <a16:creationId xmlns:a16="http://schemas.microsoft.com/office/drawing/2014/main" id="{A3FA7067-D3DB-D242-70A0-39D43B8A5501}"/>
              </a:ext>
            </a:extLst>
          </p:cNvPr>
          <p:cNvSpPr>
            <a:spLocks noGrp="1"/>
          </p:cNvSpPr>
          <p:nvPr>
            <p:ph idx="1"/>
          </p:nvPr>
        </p:nvSpPr>
        <p:spPr/>
        <p:txBody>
          <a:bodyPr>
            <a:normAutofit/>
          </a:bodyPr>
          <a:lstStyle/>
          <a:p>
            <a:pPr marL="0" indent="0">
              <a:lnSpc>
                <a:spcPct val="70000"/>
              </a:lnSpc>
              <a:spcBef>
                <a:spcPts val="600"/>
              </a:spcBef>
              <a:buNone/>
            </a:pPr>
            <a:r>
              <a:rPr lang="en-US" sz="2000" dirty="0"/>
              <a:t>The IT department has also busy: </a:t>
            </a:r>
          </a:p>
          <a:p>
            <a:pPr>
              <a:lnSpc>
                <a:spcPct val="70000"/>
              </a:lnSpc>
              <a:spcBef>
                <a:spcPts val="600"/>
              </a:spcBef>
            </a:pPr>
            <a:r>
              <a:rPr lang="en-US" sz="2000" dirty="0"/>
              <a:t>IT related infrastructure renewals</a:t>
            </a:r>
          </a:p>
          <a:p>
            <a:pPr>
              <a:lnSpc>
                <a:spcPct val="70000"/>
              </a:lnSpc>
              <a:spcBef>
                <a:spcPts val="600"/>
              </a:spcBef>
            </a:pPr>
            <a:r>
              <a:rPr lang="en-US" sz="2000" dirty="0"/>
              <a:t>Audio Visual upgrades</a:t>
            </a:r>
          </a:p>
          <a:p>
            <a:pPr>
              <a:lnSpc>
                <a:spcPct val="70000"/>
              </a:lnSpc>
              <a:spcBef>
                <a:spcPts val="600"/>
              </a:spcBef>
            </a:pPr>
            <a:r>
              <a:rPr lang="en-US" sz="2000" dirty="0"/>
              <a:t>security camera additions</a:t>
            </a:r>
          </a:p>
          <a:p>
            <a:pPr>
              <a:lnSpc>
                <a:spcPct val="70000"/>
              </a:lnSpc>
              <a:spcBef>
                <a:spcPts val="600"/>
              </a:spcBef>
            </a:pPr>
            <a:r>
              <a:rPr lang="en-US" sz="2000" dirty="0"/>
              <a:t>help desk calls</a:t>
            </a:r>
          </a:p>
          <a:p>
            <a:pPr>
              <a:lnSpc>
                <a:spcPct val="70000"/>
              </a:lnSpc>
              <a:spcBef>
                <a:spcPts val="600"/>
              </a:spcBef>
            </a:pPr>
            <a:r>
              <a:rPr lang="en-US" sz="2000" dirty="0"/>
              <a:t>completion of the District’s Website</a:t>
            </a:r>
          </a:p>
          <a:p>
            <a:pPr>
              <a:lnSpc>
                <a:spcPct val="70000"/>
              </a:lnSpc>
              <a:spcBef>
                <a:spcPts val="600"/>
              </a:spcBef>
            </a:pPr>
            <a:r>
              <a:rPr lang="en-US" sz="2000" dirty="0"/>
              <a:t>setting up a cloud back-up system</a:t>
            </a:r>
          </a:p>
          <a:p>
            <a:pPr>
              <a:lnSpc>
                <a:spcPct val="70000"/>
              </a:lnSpc>
              <a:spcBef>
                <a:spcPts val="600"/>
              </a:spcBef>
            </a:pPr>
            <a:endParaRPr lang="en-US" sz="2000" dirty="0"/>
          </a:p>
          <a:p>
            <a:pPr marL="0" indent="0">
              <a:lnSpc>
                <a:spcPct val="70000"/>
              </a:lnSpc>
              <a:spcBef>
                <a:spcPts val="600"/>
              </a:spcBef>
              <a:buNone/>
            </a:pPr>
            <a:r>
              <a:rPr lang="en-US" sz="2000" dirty="0"/>
              <a:t>Airport </a:t>
            </a:r>
          </a:p>
          <a:p>
            <a:pPr>
              <a:lnSpc>
                <a:spcPct val="70000"/>
              </a:lnSpc>
              <a:spcBef>
                <a:spcPts val="600"/>
              </a:spcBef>
            </a:pPr>
            <a:r>
              <a:rPr lang="en-US" sz="2000" dirty="0"/>
              <a:t>Request for proposal was issued for the airport masterplan</a:t>
            </a:r>
          </a:p>
          <a:p>
            <a:pPr>
              <a:lnSpc>
                <a:spcPct val="70000"/>
              </a:lnSpc>
              <a:spcBef>
                <a:spcPts val="600"/>
              </a:spcBef>
            </a:pPr>
            <a:r>
              <a:rPr lang="en-US" sz="2000" dirty="0"/>
              <a:t>logging of part of the airport was completed in 2023</a:t>
            </a:r>
          </a:p>
          <a:p>
            <a:pPr>
              <a:lnSpc>
                <a:spcPct val="70000"/>
              </a:lnSpc>
              <a:spcBef>
                <a:spcPts val="600"/>
              </a:spcBef>
            </a:pPr>
            <a:r>
              <a:rPr lang="en-US" sz="2000" dirty="0"/>
              <a:t>Provide direction to the Airport Manager</a:t>
            </a:r>
          </a:p>
          <a:p>
            <a:pPr>
              <a:lnSpc>
                <a:spcPct val="70000"/>
              </a:lnSpc>
              <a:spcBef>
                <a:spcPts val="600"/>
              </a:spcBef>
            </a:pPr>
            <a:r>
              <a:rPr lang="en-US" sz="2000" dirty="0"/>
              <a:t>Negotiated and renewed several airport leases</a:t>
            </a:r>
          </a:p>
          <a:p>
            <a:pPr marL="0" indent="0">
              <a:buNone/>
            </a:pPr>
            <a:endParaRPr lang="en-CA" dirty="0"/>
          </a:p>
        </p:txBody>
      </p:sp>
    </p:spTree>
    <p:extLst>
      <p:ext uri="{BB962C8B-B14F-4D97-AF65-F5344CB8AC3E}">
        <p14:creationId xmlns:p14="http://schemas.microsoft.com/office/powerpoint/2010/main" val="35221259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92223-DF66-3D48-9509-16323D86FC44}"/>
              </a:ext>
            </a:extLst>
          </p:cNvPr>
          <p:cNvSpPr>
            <a:spLocks noGrp="1"/>
          </p:cNvSpPr>
          <p:nvPr>
            <p:ph type="title"/>
          </p:nvPr>
        </p:nvSpPr>
        <p:spPr/>
        <p:txBody>
          <a:bodyPr/>
          <a:lstStyle/>
          <a:p>
            <a:r>
              <a:rPr lang="en-US" dirty="0"/>
              <a:t>2024 Operational requests</a:t>
            </a:r>
          </a:p>
        </p:txBody>
      </p:sp>
      <p:sp>
        <p:nvSpPr>
          <p:cNvPr id="3" name="Content Placeholder 2">
            <a:extLst>
              <a:ext uri="{FF2B5EF4-FFF2-40B4-BE49-F238E27FC236}">
                <a16:creationId xmlns:a16="http://schemas.microsoft.com/office/drawing/2014/main" id="{577C68BA-852A-2C4F-A148-B7645039688D}"/>
              </a:ext>
            </a:extLst>
          </p:cNvPr>
          <p:cNvSpPr>
            <a:spLocks noGrp="1"/>
          </p:cNvSpPr>
          <p:nvPr>
            <p:ph idx="1"/>
          </p:nvPr>
        </p:nvSpPr>
        <p:spPr/>
        <p:txBody>
          <a:bodyPr>
            <a:normAutofit/>
          </a:bodyPr>
          <a:lstStyle/>
          <a:p>
            <a:pPr marL="0" indent="0">
              <a:buNone/>
            </a:pPr>
            <a:r>
              <a:rPr lang="en-US" sz="2000" b="1" dirty="0"/>
              <a:t>Finance Department</a:t>
            </a:r>
          </a:p>
          <a:p>
            <a:pPr marL="0" indent="0">
              <a:buNone/>
            </a:pPr>
            <a:r>
              <a:rPr lang="en-US" sz="2000" dirty="0"/>
              <a:t>Utility Billing Module – This request is to create more efficiencies within the department we are looking to separate utility billing from the taxation module.  This will save many hours of processing time at our busiest time of the year, tax time. </a:t>
            </a:r>
          </a:p>
          <a:p>
            <a:pPr marL="0" indent="0">
              <a:buNone/>
            </a:pPr>
            <a:r>
              <a:rPr lang="en-US" sz="2000" b="1" dirty="0"/>
              <a:t>Information Technology</a:t>
            </a:r>
          </a:p>
          <a:p>
            <a:pPr marL="0" indent="0">
              <a:buNone/>
            </a:pPr>
            <a:r>
              <a:rPr lang="en-US" sz="2000" dirty="0"/>
              <a:t>The District is looking to include specific training on Office 365, staff currently use only a small portion of the available tools included in the software.  Bringing in a specialist to enhance our knowledge will increase our overall efficiencies in all divisions.</a:t>
            </a:r>
          </a:p>
          <a:p>
            <a:pPr marL="0" indent="0">
              <a:buNone/>
            </a:pPr>
            <a:r>
              <a:rPr lang="en-US" dirty="0"/>
              <a:t>.</a:t>
            </a:r>
          </a:p>
        </p:txBody>
      </p:sp>
    </p:spTree>
    <p:extLst>
      <p:ext uri="{BB962C8B-B14F-4D97-AF65-F5344CB8AC3E}">
        <p14:creationId xmlns:p14="http://schemas.microsoft.com/office/powerpoint/2010/main" val="21632248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2024 Capital Requests</a:t>
            </a:r>
          </a:p>
        </p:txBody>
      </p:sp>
      <p:sp>
        <p:nvSpPr>
          <p:cNvPr id="3" name="Content Placeholder 2"/>
          <p:cNvSpPr>
            <a:spLocks noGrp="1"/>
          </p:cNvSpPr>
          <p:nvPr>
            <p:ph idx="1"/>
          </p:nvPr>
        </p:nvSpPr>
        <p:spPr/>
        <p:txBody>
          <a:bodyPr>
            <a:normAutofit/>
          </a:bodyPr>
          <a:lstStyle/>
          <a:p>
            <a:pPr marL="0" indent="0">
              <a:buNone/>
            </a:pPr>
            <a:r>
              <a:rPr lang="en-US" sz="2000" b="1" u="sng" dirty="0"/>
              <a:t>Information Technology</a:t>
            </a:r>
          </a:p>
          <a:p>
            <a:pPr marL="0" indent="0">
              <a:buNone/>
            </a:pPr>
            <a:r>
              <a:rPr lang="en-US" sz="2000" dirty="0"/>
              <a:t>3 projects have been asked for from the Information Technology all are themed around infrastructure replacement and security enhancements:</a:t>
            </a:r>
          </a:p>
          <a:p>
            <a:r>
              <a:rPr lang="en-US" sz="2000" dirty="0"/>
              <a:t>Information technology infrastructure Replacements</a:t>
            </a:r>
          </a:p>
          <a:p>
            <a:r>
              <a:rPr lang="en-US" sz="2000" dirty="0"/>
              <a:t>Server room upgrades</a:t>
            </a:r>
          </a:p>
          <a:p>
            <a:r>
              <a:rPr lang="en-US" sz="2000" dirty="0"/>
              <a:t>Security enhancements</a:t>
            </a:r>
          </a:p>
        </p:txBody>
      </p:sp>
    </p:spTree>
    <p:extLst>
      <p:ext uri="{BB962C8B-B14F-4D97-AF65-F5344CB8AC3E}">
        <p14:creationId xmlns:p14="http://schemas.microsoft.com/office/powerpoint/2010/main" val="24962007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	</a:t>
            </a:r>
          </a:p>
        </p:txBody>
      </p:sp>
      <p:sp>
        <p:nvSpPr>
          <p:cNvPr id="3" name="Content Placeholder 2"/>
          <p:cNvSpPr>
            <a:spLocks noGrp="1"/>
          </p:cNvSpPr>
          <p:nvPr>
            <p:ph idx="1"/>
          </p:nvPr>
        </p:nvSpPr>
        <p:spPr/>
        <p:txBody>
          <a:bodyPr>
            <a:normAutofit/>
          </a:bodyPr>
          <a:lstStyle/>
          <a:p>
            <a:pPr marL="0" indent="0">
              <a:buNone/>
            </a:pPr>
            <a:r>
              <a:rPr lang="en-US" sz="2000" b="1" u="sng" dirty="0"/>
              <a:t>Strategic summary</a:t>
            </a:r>
          </a:p>
          <a:p>
            <a:pPr marL="0" indent="0">
              <a:buNone/>
            </a:pPr>
            <a:r>
              <a:rPr lang="en-US" sz="2000" dirty="0"/>
              <a:t>Financial Services and Information Technology Services projects are close be being completed and should be by the end of the year.  The focus for the two departments is creating efficiencies for department and District staff through specific software training and adding a software module for utility billing.  These projects align with Council priorities under Ensuring Financial Balance by efficiently managing core services.</a:t>
            </a:r>
          </a:p>
        </p:txBody>
      </p:sp>
    </p:spTree>
    <p:extLst>
      <p:ext uri="{BB962C8B-B14F-4D97-AF65-F5344CB8AC3E}">
        <p14:creationId xmlns:p14="http://schemas.microsoft.com/office/powerpoint/2010/main" val="15863492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111</TotalTime>
  <Words>1577</Words>
  <Application>Microsoft Office PowerPoint</Application>
  <PresentationFormat>Widescreen</PresentationFormat>
  <Paragraphs>367</Paragraphs>
  <Slides>41</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41</vt:i4>
      </vt:variant>
    </vt:vector>
  </HeadingPairs>
  <TitlesOfParts>
    <vt:vector size="50" baseType="lpstr">
      <vt:lpstr>Arial</vt:lpstr>
      <vt:lpstr>Calibri</vt:lpstr>
      <vt:lpstr>Calibri Light</vt:lpstr>
      <vt:lpstr>Courier New</vt:lpstr>
      <vt:lpstr>Raleway Black</vt:lpstr>
      <vt:lpstr>Verdana</vt:lpstr>
      <vt:lpstr>Wingdings</vt:lpstr>
      <vt:lpstr>Office Theme</vt:lpstr>
      <vt:lpstr>Office Theme</vt:lpstr>
      <vt:lpstr>             2024 Planning and Development Division </vt:lpstr>
      <vt:lpstr>Division Overview</vt:lpstr>
      <vt:lpstr>2023 Operating Review</vt:lpstr>
      <vt:lpstr>2023 Operating Review</vt:lpstr>
      <vt:lpstr>2023 Operating Review</vt:lpstr>
      <vt:lpstr>2023 Operating Review</vt:lpstr>
      <vt:lpstr>2024 Operational requests</vt:lpstr>
      <vt:lpstr>2024 Operational Projects</vt:lpstr>
      <vt:lpstr>External Funding Sources </vt:lpstr>
      <vt:lpstr>2024 Operational Projects</vt:lpstr>
      <vt:lpstr>PowerPoint Presentation</vt:lpstr>
      <vt:lpstr>2024 Budget Presentation Corporate &amp; Community Services   </vt:lpstr>
      <vt:lpstr>Division Overview</vt:lpstr>
      <vt:lpstr>2023 Operating Review</vt:lpstr>
      <vt:lpstr>2024 Operational requests</vt:lpstr>
      <vt:lpstr>2024 Operational Projects</vt:lpstr>
      <vt:lpstr>2024 Capital Carry Forward Projects</vt:lpstr>
      <vt:lpstr>2024 Capital Requests</vt:lpstr>
      <vt:lpstr>Conclusion </vt:lpstr>
      <vt:lpstr>2024 ENGINEERING AND OPERATIONS Budget Presentation</vt:lpstr>
      <vt:lpstr>Division Overview</vt:lpstr>
      <vt:lpstr>PowerPoint Presentation</vt:lpstr>
      <vt:lpstr>PowerPoint Presentation</vt:lpstr>
      <vt:lpstr>PowerPoint Presentation</vt:lpstr>
      <vt:lpstr>PowerPoint Presentation</vt:lpstr>
      <vt:lpstr>2023 Operational Projects</vt:lpstr>
      <vt:lpstr>2024 Operational  Challenges and Opportunities</vt:lpstr>
      <vt:lpstr>2024 Operational Projects</vt:lpstr>
      <vt:lpstr>2024 Operational – Budget and Staffing</vt:lpstr>
      <vt:lpstr>2023 Capital Highlights</vt:lpstr>
      <vt:lpstr>2024 Capital Requests</vt:lpstr>
      <vt:lpstr>2024 Capital Delivery Challenges</vt:lpstr>
      <vt:lpstr>2024 Capital Carry Forward</vt:lpstr>
      <vt:lpstr>PowerPoint Presentation</vt:lpstr>
      <vt:lpstr>2024 General Government Financial &amp; Information Technology Services, Airport Budget Presentation</vt:lpstr>
      <vt:lpstr>Departments</vt:lpstr>
      <vt:lpstr>2023 Operating Review</vt:lpstr>
      <vt:lpstr>2023 Operating Review</vt:lpstr>
      <vt:lpstr>2024 Operational requests</vt:lpstr>
      <vt:lpstr>2024 Capital Requests</vt:lpstr>
      <vt:lpstr>Conclusion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Beverley Smith</dc:creator>
  <cp:lastModifiedBy>David Douglas</cp:lastModifiedBy>
  <cp:revision>12</cp:revision>
  <dcterms:created xsi:type="dcterms:W3CDTF">2023-11-20T22:23:32Z</dcterms:created>
  <dcterms:modified xsi:type="dcterms:W3CDTF">2023-11-21T18:57:29Z</dcterms:modified>
</cp:coreProperties>
</file>